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0"/>
  </p:notesMasterIdLst>
  <p:sldIdLst>
    <p:sldId id="348" r:id="rId2"/>
    <p:sldId id="349" r:id="rId3"/>
    <p:sldId id="350" r:id="rId4"/>
    <p:sldId id="351" r:id="rId5"/>
    <p:sldId id="256" r:id="rId6"/>
    <p:sldId id="257" r:id="rId7"/>
    <p:sldId id="258" r:id="rId8"/>
    <p:sldId id="259" r:id="rId9"/>
    <p:sldId id="260" r:id="rId10"/>
    <p:sldId id="261" r:id="rId11"/>
    <p:sldId id="262" r:id="rId12"/>
    <p:sldId id="266" r:id="rId13"/>
    <p:sldId id="263" r:id="rId14"/>
    <p:sldId id="271" r:id="rId15"/>
    <p:sldId id="267" r:id="rId16"/>
    <p:sldId id="272" r:id="rId17"/>
    <p:sldId id="273" r:id="rId18"/>
    <p:sldId id="268" r:id="rId19"/>
    <p:sldId id="269" r:id="rId20"/>
    <p:sldId id="270" r:id="rId21"/>
    <p:sldId id="282" r:id="rId22"/>
    <p:sldId id="265" r:id="rId23"/>
    <p:sldId id="277" r:id="rId24"/>
    <p:sldId id="278" r:id="rId25"/>
    <p:sldId id="279" r:id="rId26"/>
    <p:sldId id="280" r:id="rId27"/>
    <p:sldId id="281" r:id="rId28"/>
    <p:sldId id="275" r:id="rId29"/>
    <p:sldId id="276" r:id="rId30"/>
    <p:sldId id="283" r:id="rId31"/>
    <p:sldId id="284" r:id="rId32"/>
    <p:sldId id="285" r:id="rId33"/>
    <p:sldId id="352" r:id="rId34"/>
    <p:sldId id="353" r:id="rId35"/>
    <p:sldId id="354" r:id="rId36"/>
    <p:sldId id="355" r:id="rId37"/>
    <p:sldId id="356" r:id="rId38"/>
    <p:sldId id="357" r:id="rId39"/>
    <p:sldId id="358" r:id="rId40"/>
    <p:sldId id="359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47" r:id="rId56"/>
    <p:sldId id="300" r:id="rId57"/>
    <p:sldId id="301" r:id="rId58"/>
    <p:sldId id="303" r:id="rId59"/>
    <p:sldId id="304" r:id="rId60"/>
    <p:sldId id="305" r:id="rId61"/>
    <p:sldId id="306" r:id="rId62"/>
    <p:sldId id="307" r:id="rId63"/>
    <p:sldId id="308" r:id="rId64"/>
    <p:sldId id="309" r:id="rId65"/>
    <p:sldId id="310" r:id="rId66"/>
    <p:sldId id="311" r:id="rId67"/>
    <p:sldId id="323" r:id="rId68"/>
    <p:sldId id="312" r:id="rId69"/>
    <p:sldId id="313" r:id="rId70"/>
    <p:sldId id="314" r:id="rId71"/>
    <p:sldId id="315" r:id="rId72"/>
    <p:sldId id="316" r:id="rId73"/>
    <p:sldId id="317" r:id="rId74"/>
    <p:sldId id="320" r:id="rId75"/>
    <p:sldId id="321" r:id="rId76"/>
    <p:sldId id="322" r:id="rId77"/>
    <p:sldId id="324" r:id="rId78"/>
    <p:sldId id="327" r:id="rId79"/>
    <p:sldId id="328" r:id="rId80"/>
    <p:sldId id="325" r:id="rId81"/>
    <p:sldId id="326" r:id="rId82"/>
    <p:sldId id="329" r:id="rId83"/>
    <p:sldId id="330" r:id="rId84"/>
    <p:sldId id="331" r:id="rId85"/>
    <p:sldId id="333" r:id="rId86"/>
    <p:sldId id="334" r:id="rId87"/>
    <p:sldId id="336" r:id="rId88"/>
    <p:sldId id="346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35" r:id="rId98"/>
    <p:sldId id="332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31" y="2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459844-4342-429C-B527-6DFB8B6D8A2A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CDACDF-7826-4ADF-BE0E-0AD2634C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75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DACDF-7826-4ADF-BE0E-0AD2634C0C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102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72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9BCB4465-7818-4AA7-8F7A-68954839EB1C}" type="slidenum">
              <a:rPr lang="en-US" altLang="en-US" sz="1200"/>
              <a:pPr eaLnBrk="1" hangingPunct="1"/>
              <a:t>75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130349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83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618BAB96-0406-4B3C-AAEF-557EBCB4F8F9}" type="slidenum">
              <a:rPr lang="en-US" altLang="en-US" sz="1200"/>
              <a:pPr eaLnBrk="1" hangingPunct="1"/>
              <a:t>76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100405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E67-6C0B-4B40-8779-6E7C63D53488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95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E67-6C0B-4B40-8779-6E7C63D53488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956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E67-6C0B-4B40-8779-6E7C63D53488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1795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E67-6C0B-4B40-8779-6E7C63D53488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564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E67-6C0B-4B40-8779-6E7C63D53488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630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DACDF-7826-4ADF-BE0E-0AD2634C0C4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230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46639-E415-41BD-BB4E-0085BA32E2D5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379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E7361634-1B95-4CC1-AC24-0568A09E3B28}" type="slidenum">
              <a:rPr lang="en-US" altLang="en-US" sz="1200"/>
              <a:pPr eaLnBrk="1" hangingPunct="1"/>
              <a:t>69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266683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A345B288-65CF-4A57-9161-69899B8BC290}" type="slidenum">
              <a:rPr lang="en-US" altLang="en-US" sz="1200"/>
              <a:pPr eaLnBrk="1" hangingPunct="1"/>
              <a:t>70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886017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84A84B74-898A-44DF-A37B-AD277EB0FD8A}" type="slidenum">
              <a:rPr lang="en-US" altLang="en-US" sz="1200"/>
              <a:pPr eaLnBrk="1" hangingPunct="1"/>
              <a:t>71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886741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9FA390D7-457A-420B-AFDE-BE668353D131}" type="slidenum">
              <a:rPr lang="en-US" altLang="en-US" sz="1200"/>
              <a:pPr eaLnBrk="1" hangingPunct="1"/>
              <a:t>72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243883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D7402281-0785-4BD8-80A3-638244ED2764}" type="slidenum">
              <a:rPr lang="en-US" altLang="en-US" sz="1200"/>
              <a:pPr eaLnBrk="1" hangingPunct="1"/>
              <a:t>73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974631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51ACCDCC-F6AA-4B6E-A561-C21739ED1361}" type="slidenum">
              <a:rPr lang="en-US" altLang="en-US" sz="1200"/>
              <a:pPr eaLnBrk="1" hangingPunct="1"/>
              <a:t>74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543194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0C37A-DC1B-4EF5-BFE7-3503C55803C4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1C18-F70A-4D41-A670-A45FB7514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93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0C37A-DC1B-4EF5-BFE7-3503C55803C4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1C18-F70A-4D41-A670-A45FB7514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098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0C37A-DC1B-4EF5-BFE7-3503C55803C4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1C18-F70A-4D41-A670-A45FB7514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36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0C37A-DC1B-4EF5-BFE7-3503C55803C4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1C18-F70A-4D41-A670-A45FB7514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43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0C37A-DC1B-4EF5-BFE7-3503C55803C4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1C18-F70A-4D41-A670-A45FB7514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354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0C37A-DC1B-4EF5-BFE7-3503C55803C4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1C18-F70A-4D41-A670-A45FB7514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013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0C37A-DC1B-4EF5-BFE7-3503C55803C4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1C18-F70A-4D41-A670-A45FB7514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707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0C37A-DC1B-4EF5-BFE7-3503C55803C4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1C18-F70A-4D41-A670-A45FB7514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72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0C37A-DC1B-4EF5-BFE7-3503C55803C4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1C18-F70A-4D41-A670-A45FB7514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18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0C37A-DC1B-4EF5-BFE7-3503C55803C4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1C18-F70A-4D41-A670-A45FB7514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58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0C37A-DC1B-4EF5-BFE7-3503C55803C4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1C18-F70A-4D41-A670-A45FB7514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564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0C37A-DC1B-4EF5-BFE7-3503C55803C4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A11C18-F70A-4D41-A670-A45FB7514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772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fodor/metagenomicsTools/blob/master/src/chapelHillWorkshop/quickMD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fodor/metagenomicsTools/blob/master/src/chapelHillWorkshop/quickMDS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github.com/afodor/metagenomicsTools/blob/master/src/chapelHillWorkshop/RowSums.java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ture.com/ismej/journal/v6/n10/full/ismej201243a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afodor.github.io/classes/stats2015/Lecture19.pptx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://www-stat.stanford.edu/~tibs/ElemStatLearn/printings/ESLII_print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6BEA3F-FCDF-4175-897D-0AE64AB256E7}"/>
              </a:ext>
            </a:extLst>
          </p:cNvPr>
          <p:cNvSpPr txBox="1"/>
          <p:nvPr/>
        </p:nvSpPr>
        <p:spPr>
          <a:xfrm>
            <a:off x="2974930" y="1935272"/>
            <a:ext cx="57887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Clustering and Model Building of Microbiome Data in R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Anthony Fodor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Department of Bioinformatics and Genomics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UNC Charlotte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D1D284-A33F-4FBA-AD14-395514671056}"/>
              </a:ext>
            </a:extLst>
          </p:cNvPr>
          <p:cNvSpPr/>
          <p:nvPr/>
        </p:nvSpPr>
        <p:spPr>
          <a:xfrm>
            <a:off x="5794150" y="6325730"/>
            <a:ext cx="5864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http://afodor.github.io/classes/ChapelHill2017/CH2017.html</a:t>
            </a:r>
          </a:p>
        </p:txBody>
      </p:sp>
    </p:spTree>
    <p:extLst>
      <p:ext uri="{BB962C8B-B14F-4D97-AF65-F5344CB8AC3E}">
        <p14:creationId xmlns:p14="http://schemas.microsoft.com/office/powerpoint/2010/main" val="2400382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054" y="1153438"/>
            <a:ext cx="7193058" cy="54848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92" y="44398"/>
            <a:ext cx="12507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little Java code replaces each complex name with a simple identifier…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(you could also have R just ignore them, but inevitably in doing this work, you want to either know a language like Java, Python or Perl or work with someone who does…)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01535" y="4724400"/>
            <a:ext cx="4992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Give each gene family a  unique name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4150360" y="4328160"/>
            <a:ext cx="731520" cy="10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22520" y="4180840"/>
            <a:ext cx="455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Make sure each row has exactly 21 entries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3942080" y="4902200"/>
            <a:ext cx="574695" cy="6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62848" y="6572126"/>
            <a:ext cx="120062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https://github.com/afodor/metagenomicsTools/blob/master/src/chapelHillWorkshop/PreprocessGeneFamilies.java</a:t>
            </a:r>
          </a:p>
        </p:txBody>
      </p:sp>
    </p:spTree>
    <p:extLst>
      <p:ext uri="{BB962C8B-B14F-4D97-AF65-F5344CB8AC3E}">
        <p14:creationId xmlns:p14="http://schemas.microsoft.com/office/powerpoint/2010/main" val="2922163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75657" y="-95002"/>
            <a:ext cx="8092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end up with a slightly less cumbersome spreadsheet… still (21 * 651,705 )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51" y="285812"/>
            <a:ext cx="10346871" cy="576292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4172" y="6115526"/>
            <a:ext cx="120178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https://github.com/afodor/ChapelHillWorkshop/blob/master/humann2_genefamilies-IdsAsPrimaryKey.tsv.gz?raw=true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4172" y="6488668"/>
            <a:ext cx="11746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Smaller unzipped version: </a:t>
            </a:r>
            <a:r>
              <a:rPr lang="en-US" sz="1400" dirty="0"/>
              <a:t>https://github.com/afodor/ChapelHillWorkshop/blob/master/humann2_genefamilies.LABELS2OnlyAbundantSubSampled.txt </a:t>
            </a:r>
          </a:p>
        </p:txBody>
      </p:sp>
    </p:spTree>
    <p:extLst>
      <p:ext uri="{BB962C8B-B14F-4D97-AF65-F5344CB8AC3E}">
        <p14:creationId xmlns:p14="http://schemas.microsoft.com/office/powerpoint/2010/main" val="421766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3384" y="743730"/>
            <a:ext cx="9654638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rm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(list=ls())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setwd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("C:\\ChapelHillWorkshop")</a:t>
            </a:r>
          </a:p>
          <a:p>
            <a:r>
              <a:rPr lang="en-US" dirty="0">
                <a:latin typeface="Courier New" panose="02070309020205020404" pitchFamily="49" charset="0"/>
              </a:rPr>
              <a:t>library("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vegan")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inFileName</a:t>
            </a:r>
            <a:r>
              <a:rPr lang="en-US" dirty="0">
                <a:latin typeface="Courier New" panose="02070309020205020404" pitchFamily="49" charset="0"/>
              </a:rPr>
              <a:t> &lt;- "humann2_genefamilies-IdsAsPrimaryKey.tsv"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myT</a:t>
            </a:r>
            <a:r>
              <a:rPr lang="en-US" dirty="0">
                <a:latin typeface="Courier New" panose="02070309020205020404" pitchFamily="49" charset="0"/>
              </a:rPr>
              <a:t> &lt;-</a:t>
            </a:r>
            <a:r>
              <a:rPr lang="en-US" dirty="0" err="1">
                <a:latin typeface="Courier New" panose="02070309020205020404" pitchFamily="49" charset="0"/>
              </a:rPr>
              <a:t>read.table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</a:rPr>
              <a:t>inFileName,header</a:t>
            </a:r>
            <a:r>
              <a:rPr lang="en-US" dirty="0">
                <a:latin typeface="Courier New" panose="02070309020205020404" pitchFamily="49" charset="0"/>
              </a:rPr>
              <a:t>=</a:t>
            </a:r>
            <a:r>
              <a:rPr lang="en-US" dirty="0" err="1">
                <a:latin typeface="Courier New" panose="02070309020205020404" pitchFamily="49" charset="0"/>
              </a:rPr>
              <a:t>TRUE,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sep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="\t",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row.names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=1,</a:t>
            </a:r>
          </a:p>
          <a:p>
            <a:r>
              <a:rPr lang="en-US" dirty="0" err="1">
                <a:latin typeface="Courier New" panose="02070309020205020404" pitchFamily="49" charset="0"/>
              </a:rPr>
              <a:t>colClasses</a:t>
            </a:r>
            <a:r>
              <a:rPr lang="en-US" dirty="0">
                <a:latin typeface="Courier New" panose="02070309020205020404" pitchFamily="49" charset="0"/>
              </a:rPr>
              <a:t>=c("character",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rep("numeric", 20)))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myT</a:t>
            </a:r>
            <a:r>
              <a:rPr lang="en-US" dirty="0">
                <a:latin typeface="Courier New" panose="02070309020205020404" pitchFamily="49" charset="0"/>
              </a:rPr>
              <a:t> &lt;- t(</a:t>
            </a:r>
            <a:r>
              <a:rPr lang="en-US" dirty="0" err="1">
                <a:latin typeface="Courier New" panose="02070309020205020404" pitchFamily="49" charset="0"/>
              </a:rPr>
              <a:t>myT</a:t>
            </a:r>
            <a:r>
              <a:rPr lang="en-US" dirty="0">
                <a:latin typeface="Courier New" panose="02070309020205020404" pitchFamily="49" charset="0"/>
              </a:rPr>
              <a:t>)</a:t>
            </a:r>
          </a:p>
          <a:p>
            <a:r>
              <a:rPr lang="en-US" dirty="0" err="1">
                <a:latin typeface="Courier New" panose="02070309020205020404" pitchFamily="49" charset="0"/>
              </a:rPr>
              <a:t>myMDS</a:t>
            </a:r>
            <a:r>
              <a:rPr lang="en-US" dirty="0">
                <a:latin typeface="Courier New" panose="02070309020205020404" pitchFamily="49" charset="0"/>
              </a:rPr>
              <a:t> &lt;-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capscale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(myT~1,distance="bray")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plot( </a:t>
            </a:r>
            <a:r>
              <a:rPr lang="en-US" dirty="0" err="1">
                <a:latin typeface="Courier New" panose="02070309020205020404" pitchFamily="49" charset="0"/>
              </a:rPr>
              <a:t>myMDS$CA$u</a:t>
            </a:r>
            <a:r>
              <a:rPr lang="en-US" dirty="0">
                <a:latin typeface="Courier New" panose="02070309020205020404" pitchFamily="49" charset="0"/>
              </a:rPr>
              <a:t>[,1], </a:t>
            </a:r>
            <a:r>
              <a:rPr lang="en-US" dirty="0" err="1">
                <a:latin typeface="Courier New" panose="02070309020205020404" pitchFamily="49" charset="0"/>
              </a:rPr>
              <a:t>myMDS$CA$u</a:t>
            </a:r>
            <a:r>
              <a:rPr lang="en-US" dirty="0">
                <a:latin typeface="Courier New" panose="02070309020205020404" pitchFamily="49" charset="0"/>
              </a:rPr>
              <a:t>[,2] ,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col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ifelse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(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substr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row.names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), 1,2) == "BM" , "RED" ,"BLUE"))</a:t>
            </a:r>
          </a:p>
          <a:p>
            <a:endParaRPr lang="en-US" dirty="0">
              <a:latin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7518" y="118754"/>
            <a:ext cx="522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read this into R with a few lines of code…</a:t>
            </a:r>
          </a:p>
        </p:txBody>
      </p:sp>
      <p:sp>
        <p:nvSpPr>
          <p:cNvPr id="6" name="Rectangle 5"/>
          <p:cNvSpPr/>
          <p:nvPr/>
        </p:nvSpPr>
        <p:spPr>
          <a:xfrm>
            <a:off x="179687" y="6335921"/>
            <a:ext cx="1042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https://github.com/afodor/metagenomicsTools/blob/master/src/chapelHillWorkshop/quickMDS</a:t>
            </a:r>
          </a:p>
        </p:txBody>
      </p:sp>
    </p:spTree>
    <p:extLst>
      <p:ext uri="{BB962C8B-B14F-4D97-AF65-F5344CB8AC3E}">
        <p14:creationId xmlns:p14="http://schemas.microsoft.com/office/powerpoint/2010/main" val="4080818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17518" y="737467"/>
            <a:ext cx="9654638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rm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(list=ls())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setwd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("C:\\ChapelHillWorkshop")</a:t>
            </a:r>
          </a:p>
          <a:p>
            <a:r>
              <a:rPr lang="en-US" dirty="0">
                <a:latin typeface="Courier New" panose="02070309020205020404" pitchFamily="49" charset="0"/>
              </a:rPr>
              <a:t>library("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vegan")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inFileName</a:t>
            </a:r>
            <a:r>
              <a:rPr lang="en-US" dirty="0">
                <a:latin typeface="Courier New" panose="02070309020205020404" pitchFamily="49" charset="0"/>
              </a:rPr>
              <a:t> &lt;- "humann2_genefamilies-IdsAsPrimaryKey.tsv"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myT</a:t>
            </a:r>
            <a:r>
              <a:rPr lang="en-US" dirty="0">
                <a:latin typeface="Courier New" panose="02070309020205020404" pitchFamily="49" charset="0"/>
              </a:rPr>
              <a:t> &lt;-</a:t>
            </a:r>
            <a:r>
              <a:rPr lang="en-US" dirty="0" err="1">
                <a:latin typeface="Courier New" panose="02070309020205020404" pitchFamily="49" charset="0"/>
              </a:rPr>
              <a:t>read.table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</a:rPr>
              <a:t>inFileName,header</a:t>
            </a:r>
            <a:r>
              <a:rPr lang="en-US" dirty="0">
                <a:latin typeface="Courier New" panose="02070309020205020404" pitchFamily="49" charset="0"/>
              </a:rPr>
              <a:t>=</a:t>
            </a:r>
            <a:r>
              <a:rPr lang="en-US" dirty="0" err="1">
                <a:latin typeface="Courier New" panose="02070309020205020404" pitchFamily="49" charset="0"/>
              </a:rPr>
              <a:t>TRUE,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sep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="\t",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row.names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=1,</a:t>
            </a:r>
          </a:p>
          <a:p>
            <a:r>
              <a:rPr lang="en-US" dirty="0" err="1">
                <a:latin typeface="Courier New" panose="02070309020205020404" pitchFamily="49" charset="0"/>
              </a:rPr>
              <a:t>colClasses</a:t>
            </a:r>
            <a:r>
              <a:rPr lang="en-US" dirty="0">
                <a:latin typeface="Courier New" panose="02070309020205020404" pitchFamily="49" charset="0"/>
              </a:rPr>
              <a:t>=c("character",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rep("numeric", 20)))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myT</a:t>
            </a:r>
            <a:r>
              <a:rPr lang="en-US" dirty="0">
                <a:latin typeface="Courier New" panose="02070309020205020404" pitchFamily="49" charset="0"/>
              </a:rPr>
              <a:t> &lt;- t(</a:t>
            </a:r>
            <a:r>
              <a:rPr lang="en-US" dirty="0" err="1">
                <a:latin typeface="Courier New" panose="02070309020205020404" pitchFamily="49" charset="0"/>
              </a:rPr>
              <a:t>myT</a:t>
            </a:r>
            <a:r>
              <a:rPr lang="en-US" dirty="0">
                <a:latin typeface="Courier New" panose="02070309020205020404" pitchFamily="49" charset="0"/>
              </a:rPr>
              <a:t>)</a:t>
            </a:r>
          </a:p>
          <a:p>
            <a:r>
              <a:rPr lang="en-US" dirty="0" err="1">
                <a:latin typeface="Courier New" panose="02070309020205020404" pitchFamily="49" charset="0"/>
              </a:rPr>
              <a:t>myMDS</a:t>
            </a:r>
            <a:r>
              <a:rPr lang="en-US" dirty="0">
                <a:latin typeface="Courier New" panose="02070309020205020404" pitchFamily="49" charset="0"/>
              </a:rPr>
              <a:t> &lt;-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capscale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(myT~1,distance="bray")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plot( </a:t>
            </a:r>
            <a:r>
              <a:rPr lang="en-US" dirty="0" err="1">
                <a:latin typeface="Courier New" panose="02070309020205020404" pitchFamily="49" charset="0"/>
              </a:rPr>
              <a:t>myMDS$CA$u</a:t>
            </a:r>
            <a:r>
              <a:rPr lang="en-US" dirty="0">
                <a:latin typeface="Courier New" panose="02070309020205020404" pitchFamily="49" charset="0"/>
              </a:rPr>
              <a:t>[,1], </a:t>
            </a:r>
            <a:r>
              <a:rPr lang="en-US" dirty="0" err="1">
                <a:latin typeface="Courier New" panose="02070309020205020404" pitchFamily="49" charset="0"/>
              </a:rPr>
              <a:t>myMDS$CA$u</a:t>
            </a:r>
            <a:r>
              <a:rPr lang="en-US" dirty="0">
                <a:latin typeface="Courier New" panose="02070309020205020404" pitchFamily="49" charset="0"/>
              </a:rPr>
              <a:t>[,2] ,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col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ifelse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(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substr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row.names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), 1,2) == "BM" , "RED" ,"BLUE"))</a:t>
            </a:r>
          </a:p>
          <a:p>
            <a:endParaRPr lang="en-US" dirty="0">
              <a:latin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7518" y="118754"/>
            <a:ext cx="522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read this into R with a few lines of code…</a:t>
            </a:r>
          </a:p>
        </p:txBody>
      </p:sp>
      <p:sp>
        <p:nvSpPr>
          <p:cNvPr id="7" name="Rectangle 6"/>
          <p:cNvSpPr/>
          <p:nvPr/>
        </p:nvSpPr>
        <p:spPr>
          <a:xfrm>
            <a:off x="179687" y="6335921"/>
            <a:ext cx="1042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https://github.com/afodor/metagenomicsTools/blob/master/src/chapelHillWorkshop/quickMDS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517568" y="1116279"/>
            <a:ext cx="14369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895104" y="902523"/>
            <a:ext cx="4951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start our R session with nothing in memory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973783" y="1660566"/>
            <a:ext cx="14369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55180" y="1389413"/>
            <a:ext cx="4891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Where all our files are;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 the double-back slash for windows paths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7279576" y="3312641"/>
            <a:ext cx="1056904" cy="344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84565" y="3602628"/>
            <a:ext cx="660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tab separated file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039593" y="2553194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first row are sample names…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8846139" y="2885704"/>
            <a:ext cx="535367" cy="95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090057" y="3526971"/>
            <a:ext cx="641268" cy="261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46264" y="3657601"/>
            <a:ext cx="557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spreadsheet has a row of strings, then numbers 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517568" y="4465122"/>
            <a:ext cx="8075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08220" y="4263242"/>
            <a:ext cx="5305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Transpose the spreadsheet so genes are columns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6149434" y="4724397"/>
            <a:ext cx="8075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040086" y="4522517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Perform the ordination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736270" y="5747657"/>
            <a:ext cx="403761" cy="237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43751" y="5866410"/>
            <a:ext cx="5365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Plot the first two MDS axes, coloring by tissue type</a:t>
            </a:r>
          </a:p>
        </p:txBody>
      </p:sp>
    </p:spTree>
    <p:extLst>
      <p:ext uri="{BB962C8B-B14F-4D97-AF65-F5344CB8AC3E}">
        <p14:creationId xmlns:p14="http://schemas.microsoft.com/office/powerpoint/2010/main" val="1177805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130" y="427512"/>
            <a:ext cx="1217512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 an exercise (right now)…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(1) Download the data from</a:t>
            </a:r>
          </a:p>
          <a:p>
            <a:r>
              <a:rPr lang="en-US" dirty="0"/>
              <a:t>https://github.com/afodor/ChapelHillWorkshop/blob/master/humann2_genefamilies-IdsAsPrimaryKey.tsv.gz?raw=true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(2) Unzip it (you can install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cygwin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https://www.cygwin.com/  on windows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and then use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gzip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 d from the command line)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(3) Copy the R code from the previous slide (you can copy it directly from the previous slides or find the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appropriate code here: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https://github.com/afodor/metagenomicsTools/blob/master/src/chapelHillWorkshop/quickMDS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(4) Change the working directory to where you have the file installed ( watch out for double-back slashes on windows)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(5)  Run then code (you can paste the code right into R).  Wait a minute or two.  Did you see the graph?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868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820" y="609590"/>
            <a:ext cx="7132810" cy="61140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51906" y="261257"/>
            <a:ext cx="3450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end up with a basic graph…</a:t>
            </a:r>
          </a:p>
        </p:txBody>
      </p:sp>
    </p:spTree>
    <p:extLst>
      <p:ext uri="{BB962C8B-B14F-4D97-AF65-F5344CB8AC3E}">
        <p14:creationId xmlns:p14="http://schemas.microsoft.com/office/powerpoint/2010/main" val="2925742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1273" y="106881"/>
            <a:ext cx="4502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used the Bray-Curtis distance metric…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3" y="700832"/>
            <a:ext cx="7277100" cy="12287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8047" y="2218710"/>
            <a:ext cx="1055513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works mathematically, but isn’t really in the spirit of the statistic (since we don’t have taxa).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change the distance metric (used to calculate the distance/correlation between the samples )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a different option..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we dig into the documentation ( by typing ?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capscale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 R or using Google ) we get a list of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different distance metrics we can use…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Let’s switch to the default (“Euclidian”)  by changing this line in R…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579" y="4978135"/>
            <a:ext cx="3493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</a:rPr>
              <a:t>myMDS</a:t>
            </a:r>
            <a:r>
              <a:rPr lang="en-US" dirty="0">
                <a:latin typeface="Courier New" panose="02070309020205020404" pitchFamily="49" charset="0"/>
              </a:rPr>
              <a:t> &lt;-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capscale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(myT~1)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5637" y="5408592"/>
            <a:ext cx="107369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can use a text editor or just hit the up-arrow in R till you get to this line of code, change it, and then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re-run the plot line)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8140" y="6234545"/>
            <a:ext cx="4951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 the two different tissue types still separate?</a:t>
            </a:r>
          </a:p>
        </p:txBody>
      </p:sp>
      <p:sp>
        <p:nvSpPr>
          <p:cNvPr id="10" name="Rectangle 9"/>
          <p:cNvSpPr/>
          <p:nvPr/>
        </p:nvSpPr>
        <p:spPr>
          <a:xfrm>
            <a:off x="5126178" y="1681947"/>
            <a:ext cx="95160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https://en.wikipedia.org/wiki/Bray%E2%80%93Curtis_dissimilarity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5098313" y="5171409"/>
            <a:ext cx="12014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374220" y="5002622"/>
            <a:ext cx="4643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now use the default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Eucliadian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distance</a:t>
            </a:r>
          </a:p>
        </p:txBody>
      </p:sp>
    </p:spTree>
    <p:extLst>
      <p:ext uri="{BB962C8B-B14F-4D97-AF65-F5344CB8AC3E}">
        <p14:creationId xmlns:p14="http://schemas.microsoft.com/office/powerpoint/2010/main" val="1938923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8" y="-25049"/>
            <a:ext cx="9953625" cy="23717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04220" y="1712417"/>
            <a:ext cx="4821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https://en.wikipedia.org/wiki/Euclidean_distance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188" y="1897083"/>
            <a:ext cx="5007220" cy="490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910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5029" y="237507"/>
            <a:ext cx="679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make our graph much prettier with appropriate options…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708561" y="678092"/>
            <a:ext cx="112617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pl-PL" dirty="0">
                <a:latin typeface="Courier New" panose="02070309020205020404" pitchFamily="49" charset="0"/>
              </a:rPr>
              <a:t>plot( myMDS$CA$u[,1], myMDS$CA$u[,2] ,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col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ifelse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(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substr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row.names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), 1,2) == "BM" , "RED" , "BLUE" ) , 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cex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 2.0,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pch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=19,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xlab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 "MDS 1",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ylab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 "MDS 2")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045029" y="1901113"/>
            <a:ext cx="593766" cy="213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22515" y="2220689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Symbol size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03717" y="2289963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Symbol type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3040083" y="1864889"/>
            <a:ext cx="201881" cy="35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833" y="1382665"/>
            <a:ext cx="6031099" cy="537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867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46909" y="261259"/>
            <a:ext cx="491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have lots of options for our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symbols… </a:t>
            </a:r>
          </a:p>
        </p:txBody>
      </p:sp>
      <p:sp>
        <p:nvSpPr>
          <p:cNvPr id="5" name="Rectangle 4"/>
          <p:cNvSpPr/>
          <p:nvPr/>
        </p:nvSpPr>
        <p:spPr>
          <a:xfrm>
            <a:off x="3160950" y="6201290"/>
            <a:ext cx="5608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http://www.statmethods.net/advgraphs/parameters.html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148" y="922564"/>
            <a:ext cx="63627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37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306E7F-D28A-4230-89AA-24B1A1C8FB57}"/>
              </a:ext>
            </a:extLst>
          </p:cNvPr>
          <p:cNvSpPr txBox="1"/>
          <p:nvPr/>
        </p:nvSpPr>
        <p:spPr>
          <a:xfrm>
            <a:off x="3864279" y="751563"/>
            <a:ext cx="2780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16S or WGS sequences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38E559-17C5-4116-9324-A4A199F3E028}"/>
              </a:ext>
            </a:extLst>
          </p:cNvPr>
          <p:cNvCxnSpPr/>
          <p:nvPr/>
        </p:nvCxnSpPr>
        <p:spPr>
          <a:xfrm>
            <a:off x="5129408" y="1271393"/>
            <a:ext cx="0" cy="908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9FD34FE-88A9-4570-B305-67D3E2D91113}"/>
              </a:ext>
            </a:extLst>
          </p:cNvPr>
          <p:cNvSpPr txBox="1"/>
          <p:nvPr/>
        </p:nvSpPr>
        <p:spPr>
          <a:xfrm>
            <a:off x="4421466" y="2253575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classify sequences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D7F551-AC3D-4AC2-8B8C-4B370924BDA6}"/>
              </a:ext>
            </a:extLst>
          </p:cNvPr>
          <p:cNvCxnSpPr>
            <a:cxnSpLocks/>
          </p:cNvCxnSpPr>
          <p:nvPr/>
        </p:nvCxnSpPr>
        <p:spPr>
          <a:xfrm flipH="1">
            <a:off x="3369501" y="2713971"/>
            <a:ext cx="1189973" cy="1006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6D3DB3B-4F09-4E6F-8F03-A3C9DDAFE67C}"/>
              </a:ext>
            </a:extLst>
          </p:cNvPr>
          <p:cNvSpPr txBox="1"/>
          <p:nvPr/>
        </p:nvSpPr>
        <p:spPr>
          <a:xfrm>
            <a:off x="1509388" y="3713967"/>
            <a:ext cx="2653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Visualize all data</a:t>
            </a:r>
          </a:p>
          <a:p>
            <a:r>
              <a:rPr lang="en-US" dirty="0"/>
              <a:t>Broken down by metadata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550EA65-9585-4291-9CA4-3A77E341D94D}"/>
              </a:ext>
            </a:extLst>
          </p:cNvPr>
          <p:cNvCxnSpPr/>
          <p:nvPr/>
        </p:nvCxnSpPr>
        <p:spPr>
          <a:xfrm>
            <a:off x="5219178" y="2713971"/>
            <a:ext cx="0" cy="908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66BAEFF-9BCA-4D71-AA3E-E12291BFAD17}"/>
              </a:ext>
            </a:extLst>
          </p:cNvPr>
          <p:cNvSpPr txBox="1"/>
          <p:nvPr/>
        </p:nvSpPr>
        <p:spPr>
          <a:xfrm>
            <a:off x="4492664" y="3766159"/>
            <a:ext cx="2205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Automatically build</a:t>
            </a:r>
          </a:p>
          <a:p>
            <a:r>
              <a:rPr lang="en-US" dirty="0"/>
              <a:t>statistical models in 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DF2F194-25E5-4659-919E-425239D222B8}"/>
              </a:ext>
            </a:extLst>
          </p:cNvPr>
          <p:cNvCxnSpPr/>
          <p:nvPr/>
        </p:nvCxnSpPr>
        <p:spPr>
          <a:xfrm>
            <a:off x="6572606" y="2787041"/>
            <a:ext cx="924221" cy="757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908B554-18D1-42DC-9474-A796F58FD643}"/>
              </a:ext>
            </a:extLst>
          </p:cNvPr>
          <p:cNvSpPr txBox="1"/>
          <p:nvPr/>
        </p:nvSpPr>
        <p:spPr>
          <a:xfrm>
            <a:off x="7446723" y="3807913"/>
            <a:ext cx="3592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Web-based interactive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951036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9802" y="583089"/>
            <a:ext cx="114359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pl-PL" dirty="0">
                <a:latin typeface="Courier New" panose="02070309020205020404" pitchFamily="49" charset="0"/>
              </a:rPr>
              <a:t>plot( myMDS$CA$u[,1], myMDS$CA$u[,2] ,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col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ifelse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(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substr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row.names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), 1,2) == "BM" , "RED" , "BLUE" ) , 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cex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 2.0,</a:t>
            </a:r>
            <a:r>
              <a:rPr lang="en-US" dirty="0"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pch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ifelse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(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substr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row.names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), 1,2) == "BM" , 15, 19),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xlab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 "MDS 1",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ylab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 "MDS 2")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8764" y="190007"/>
            <a:ext cx="6041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Maybe we want different symbols for our two body sites…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774" y="1531900"/>
            <a:ext cx="5883480" cy="530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96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0639" y="368135"/>
            <a:ext cx="5634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 an exercise (now), change the x and y-axis labels.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Change the colors of the two different body sites..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Change the symbols used to plot the two sites..</a:t>
            </a:r>
          </a:p>
        </p:txBody>
      </p:sp>
    </p:spTree>
    <p:extLst>
      <p:ext uri="{BB962C8B-B14F-4D97-AF65-F5344CB8AC3E}">
        <p14:creationId xmlns:p14="http://schemas.microsoft.com/office/powerpoint/2010/main" val="3546646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6276" y="190005"/>
            <a:ext cx="744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we want, we can simply dump out the resulting ordination into a file…</a:t>
            </a:r>
          </a:p>
        </p:txBody>
      </p:sp>
      <p:sp>
        <p:nvSpPr>
          <p:cNvPr id="9" name="Rectangle 8"/>
          <p:cNvSpPr/>
          <p:nvPr/>
        </p:nvSpPr>
        <p:spPr>
          <a:xfrm>
            <a:off x="1035847" y="517014"/>
            <a:ext cx="86729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 err="1"/>
              <a:t>write.table</a:t>
            </a:r>
            <a:r>
              <a:rPr lang="en-US" dirty="0"/>
              <a:t>(</a:t>
            </a:r>
            <a:r>
              <a:rPr lang="en-US" dirty="0" err="1"/>
              <a:t>myMDS$CA$u</a:t>
            </a:r>
            <a:r>
              <a:rPr lang="en-US" dirty="0"/>
              <a:t>, </a:t>
            </a:r>
            <a:r>
              <a:rPr lang="en-US" dirty="0" err="1"/>
              <a:t>sep</a:t>
            </a:r>
            <a:r>
              <a:rPr lang="en-US" dirty="0"/>
              <a:t>="\t", file="mds.txt",</a:t>
            </a:r>
            <a:r>
              <a:rPr lang="en-US" dirty="0" err="1"/>
              <a:t>col.names</a:t>
            </a:r>
            <a:r>
              <a:rPr lang="en-US" dirty="0"/>
              <a:t>=NA)</a:t>
            </a:r>
          </a:p>
          <a:p>
            <a:r>
              <a:rPr lang="en-US" dirty="0" err="1"/>
              <a:t>write.table</a:t>
            </a:r>
            <a:r>
              <a:rPr lang="en-US" dirty="0"/>
              <a:t>(</a:t>
            </a:r>
            <a:r>
              <a:rPr lang="en-US" dirty="0" err="1"/>
              <a:t>myMDS$CA$eig,file</a:t>
            </a:r>
            <a:r>
              <a:rPr lang="en-US" dirty="0"/>
              <a:t>="</a:t>
            </a:r>
            <a:r>
              <a:rPr lang="en-US" dirty="0" err="1"/>
              <a:t>eigenValues</a:t>
            </a:r>
            <a:r>
              <a:rPr lang="en-US" dirty="0"/>
              <a:t>_.txt",</a:t>
            </a:r>
            <a:r>
              <a:rPr lang="en-US" dirty="0" err="1"/>
              <a:t>sep</a:t>
            </a:r>
            <a:r>
              <a:rPr lang="en-US" dirty="0"/>
              <a:t>="\t", </a:t>
            </a:r>
            <a:r>
              <a:rPr lang="en-US" dirty="0" err="1"/>
              <a:t>col.names</a:t>
            </a:r>
            <a:r>
              <a:rPr lang="en-US" dirty="0"/>
              <a:t>=NA)</a:t>
            </a:r>
          </a:p>
        </p:txBody>
      </p:sp>
    </p:spTree>
    <p:extLst>
      <p:ext uri="{BB962C8B-B14F-4D97-AF65-F5344CB8AC3E}">
        <p14:creationId xmlns:p14="http://schemas.microsoft.com/office/powerpoint/2010/main" val="2960378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29" y="1119372"/>
            <a:ext cx="11091202" cy="43517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4880" y="269240"/>
            <a:ext cx="6558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One file gives us the co-ordinates in our new ordination space.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Each new MDS axis is orthogonal (uncorrelated)</a:t>
            </a:r>
          </a:p>
        </p:txBody>
      </p:sp>
    </p:spTree>
    <p:extLst>
      <p:ext uri="{BB962C8B-B14F-4D97-AF65-F5344CB8AC3E}">
        <p14:creationId xmlns:p14="http://schemas.microsoft.com/office/powerpoint/2010/main" val="11153083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9726" y="382044"/>
            <a:ext cx="85972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other file tells us how much of the original data can we capture with each axis.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That is, how well did the data compress?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That is, how heavily correlated was the original data?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832" y="1327760"/>
            <a:ext cx="2518652" cy="461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79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657616" y="350729"/>
            <a:ext cx="1052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get the percent variance explained from R in a number of ways…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1940" y="1045924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summary(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myMDS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87" y="1528177"/>
            <a:ext cx="11497383" cy="24210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flipH="1">
            <a:off x="331940" y="4252586"/>
            <a:ext cx="4359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or, alternatively….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19" y="4757315"/>
            <a:ext cx="11426050" cy="133659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7304" y="6087650"/>
            <a:ext cx="9501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first two axes together capture ~62% of the data that was present in all 651,705 genes!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Lots of highly correlated genes in the original spreadsheet!</a:t>
            </a:r>
          </a:p>
        </p:txBody>
      </p:sp>
    </p:spTree>
    <p:extLst>
      <p:ext uri="{BB962C8B-B14F-4D97-AF65-F5344CB8AC3E}">
        <p14:creationId xmlns:p14="http://schemas.microsoft.com/office/powerpoint/2010/main" val="2784820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72225" y="244258"/>
            <a:ext cx="5840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Often this information is put directly in the axes legends</a:t>
            </a:r>
          </a:p>
        </p:txBody>
      </p:sp>
      <p:sp>
        <p:nvSpPr>
          <p:cNvPr id="5" name="Rectangle 4"/>
          <p:cNvSpPr/>
          <p:nvPr/>
        </p:nvSpPr>
        <p:spPr>
          <a:xfrm>
            <a:off x="586636" y="954768"/>
            <a:ext cx="1052395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>
                <a:latin typeface="Courier New" panose="02070309020205020404" pitchFamily="49" charset="0"/>
              </a:rPr>
              <a:t>plot( myMDS$CA$u[,1], myMDS$CA$u[,2] ,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col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ifelse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(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substr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row.names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), 1,2) == "BM" , "RED" , "BLUE" ) , 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cex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 2.0,</a:t>
            </a:r>
            <a:r>
              <a:rPr lang="en-US" dirty="0"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pch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ifelse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(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substr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row.names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), 1,2) == "BM" , 15, 19),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xlab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 paste("MDS 1 (",</a:t>
            </a:r>
            <a:r>
              <a:rPr lang="nn-NO" dirty="0">
                <a:solidFill>
                  <a:srgbClr val="000000"/>
                </a:solidFill>
                <a:latin typeface="Courier New" panose="02070309020205020404" pitchFamily="49" charset="0"/>
              </a:rPr>
              <a:t> format( 100 * myMDS$CA$eig[1] / sum(myMDS$CA$eig),digits=3)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"%)",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sep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=""),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ylab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 paste("MDS 2 (",</a:t>
            </a:r>
            <a:r>
              <a:rPr lang="nn-NO" dirty="0">
                <a:solidFill>
                  <a:srgbClr val="000000"/>
                </a:solidFill>
                <a:latin typeface="Courier New" panose="02070309020205020404" pitchFamily="49" charset="0"/>
              </a:rPr>
              <a:t> format( 100 * myMDS$CA$eig[2] / sum(myMDS$CA$eig),digits=3)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"%)",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sep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=""))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881" y="2680112"/>
            <a:ext cx="4070959" cy="406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99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4049" y="344466"/>
            <a:ext cx="5288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ybe that one line of R code is too hard to read?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break it up into shorter pieces..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55" y="1311958"/>
            <a:ext cx="12842818" cy="18129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881" y="2680112"/>
            <a:ext cx="4070959" cy="406300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88668"/>
            <a:ext cx="111732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https://github.com/afodor/metagenomicsTools/blob/master/src/chapelHillWorkshop/quickMDS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41456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392" y="213758"/>
            <a:ext cx="9480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Using ordination on metagenomics data is not without controversy…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710" y="883124"/>
            <a:ext cx="10517255" cy="36291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4388" y="4425184"/>
            <a:ext cx="1193147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paper argues that different distance metrics make different assumptions about mean-variance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relationships, and hence you can think you are looking at a difference in means between two groups but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really it is a difference in variance…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interesting (and worthy of study) but in practice reviewers are unlikely to give you too much trouble…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These authors recommend approaching datasets taxa by taxa (or gene by gene), which is what we will turn to next..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9268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32773" y="507304"/>
            <a:ext cx="71481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Ordination to visualize complex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Gene by gene hypothesis testing with false discovery rate correction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Assumptions of statistical models (and how much do they matter?)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7861469" y="957094"/>
            <a:ext cx="748146" cy="11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771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5DA9805-958B-40E2-A569-9DE82EA13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56" y="582016"/>
            <a:ext cx="9922133" cy="62043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794A21-CAE4-463E-99B4-6B3E053D2E82}"/>
              </a:ext>
            </a:extLst>
          </p:cNvPr>
          <p:cNvSpPr txBox="1"/>
          <p:nvPr/>
        </p:nvSpPr>
        <p:spPr>
          <a:xfrm>
            <a:off x="701458" y="156576"/>
            <a:ext cx="666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 example of R code generated automatically by our system…</a:t>
            </a:r>
          </a:p>
        </p:txBody>
      </p:sp>
    </p:spTree>
    <p:extLst>
      <p:ext uri="{BB962C8B-B14F-4D97-AF65-F5344CB8AC3E}">
        <p14:creationId xmlns:p14="http://schemas.microsoft.com/office/powerpoint/2010/main" val="31640186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95" y="998746"/>
            <a:ext cx="10064641" cy="21482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6281" y="368135"/>
            <a:ext cx="10247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we return to our original spreadsheet, instead of asking questions about how BM vs. TD changes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ordination space, we can evaluate each row of the spreadsheet directly.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7511" y="3526973"/>
            <a:ext cx="115426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each row, we can form a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 hypothesis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that the TD and BM samples are drawn from the same distribution.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That will give us 651,705 null hypotheses to evaluate.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will need to correct for multiple hypothesis testing</a:t>
            </a:r>
          </a:p>
        </p:txBody>
      </p:sp>
    </p:spTree>
    <p:extLst>
      <p:ext uri="{BB962C8B-B14F-4D97-AF65-F5344CB8AC3E}">
        <p14:creationId xmlns:p14="http://schemas.microsoft.com/office/powerpoint/2010/main" val="39779691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989" y="740228"/>
            <a:ext cx="6629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have 20,000 genes in an </a:t>
            </a:r>
            <a:r>
              <a:rPr lang="en-US" dirty="0" err="1"/>
              <a:t>rna-seq</a:t>
            </a:r>
            <a:r>
              <a:rPr lang="en-US" dirty="0"/>
              <a:t> experiment.</a:t>
            </a:r>
          </a:p>
          <a:p>
            <a:r>
              <a:rPr lang="en-US" dirty="0"/>
              <a:t>You have two conditions (A) and (B).</a:t>
            </a:r>
          </a:p>
          <a:p>
            <a:r>
              <a:rPr lang="en-US" dirty="0"/>
              <a:t>You run them through </a:t>
            </a:r>
            <a:r>
              <a:rPr lang="en-US" dirty="0" err="1"/>
              <a:t>DeSeq</a:t>
            </a:r>
            <a:r>
              <a:rPr lang="en-US" dirty="0"/>
              <a:t> (or any other stats package).</a:t>
            </a:r>
          </a:p>
          <a:p>
            <a:endParaRPr lang="en-US" dirty="0"/>
          </a:p>
          <a:p>
            <a:r>
              <a:rPr lang="en-US" dirty="0"/>
              <a:t>If the null hypothesis is always true (no difference between A and B),</a:t>
            </a:r>
          </a:p>
          <a:p>
            <a:r>
              <a:rPr lang="en-US" dirty="0"/>
              <a:t>the p-values will be uniformly distributed…</a:t>
            </a:r>
          </a:p>
          <a:p>
            <a:endParaRPr lang="en-US" dirty="0"/>
          </a:p>
          <a:p>
            <a:r>
              <a:rPr lang="en-US" dirty="0"/>
              <a:t>We can model this pretty simply: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3733800"/>
            <a:ext cx="3177396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1" y="2667000"/>
            <a:ext cx="4316101" cy="404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1448790" y="201881"/>
            <a:ext cx="7058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 correcting for multiple hypothesis testing yields spurious results</a:t>
            </a:r>
          </a:p>
        </p:txBody>
      </p:sp>
    </p:spTree>
    <p:extLst>
      <p:ext uri="{BB962C8B-B14F-4D97-AF65-F5344CB8AC3E}">
        <p14:creationId xmlns:p14="http://schemas.microsoft.com/office/powerpoint/2010/main" val="8883441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62200" y="457200"/>
            <a:ext cx="62478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we use a simple </a:t>
            </a:r>
            <a:r>
              <a:rPr lang="en-US" dirty="0">
                <a:solidFill>
                  <a:srgbClr val="FF0000"/>
                </a:solidFill>
              </a:rPr>
              <a:t>threshold of significance </a:t>
            </a:r>
            <a:r>
              <a:rPr lang="en-US" dirty="0"/>
              <a:t>of 0.05, we would </a:t>
            </a:r>
          </a:p>
          <a:p>
            <a:r>
              <a:rPr lang="en-US" dirty="0"/>
              <a:t>expect about 1,000 genes to be called significant even if the null </a:t>
            </a:r>
          </a:p>
          <a:p>
            <a:r>
              <a:rPr lang="en-US" dirty="0"/>
              <a:t>hypothesis were always true..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1" y="1828800"/>
            <a:ext cx="2200275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733800" y="3218332"/>
            <a:ext cx="4613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1,016 genes that have p-values &lt;0.05</a:t>
            </a:r>
          </a:p>
          <a:p>
            <a:r>
              <a:rPr lang="en-US" dirty="0"/>
              <a:t>in this case where the p-values are uniform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rot="10800000">
            <a:off x="3200400" y="3048000"/>
            <a:ext cx="533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0739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4D339C-4AEF-4863-A25C-14464AC4CAFC}"/>
              </a:ext>
            </a:extLst>
          </p:cNvPr>
          <p:cNvSpPr txBox="1"/>
          <p:nvPr/>
        </p:nvSpPr>
        <p:spPr>
          <a:xfrm>
            <a:off x="388308" y="29785"/>
            <a:ext cx="5643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 an exercise we can quickly simulate an entire dataset…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F8304C-D343-4D18-B968-2961DFF8F8E1}"/>
              </a:ext>
            </a:extLst>
          </p:cNvPr>
          <p:cNvSpPr/>
          <p:nvPr/>
        </p:nvSpPr>
        <p:spPr>
          <a:xfrm>
            <a:off x="611687" y="6162386"/>
            <a:ext cx="97974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https://github.com/afodor/metagenomicsTools/blob/master/src/quickSims/quickSim.txt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0D414A-1D9E-40EB-955C-DB8BC2F6424B}"/>
              </a:ext>
            </a:extLst>
          </p:cNvPr>
          <p:cNvSpPr/>
          <p:nvPr/>
        </p:nvSpPr>
        <p:spPr>
          <a:xfrm>
            <a:off x="538551" y="397313"/>
            <a:ext cx="10734804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#quick, not particularly elegant, simulated dataset</a:t>
            </a:r>
          </a:p>
          <a:p>
            <a:r>
              <a:rPr lang="en-US" sz="1200" dirty="0" err="1"/>
              <a:t>rm</a:t>
            </a:r>
            <a:r>
              <a:rPr lang="en-US" sz="1200" dirty="0"/>
              <a:t>(list=ls())</a:t>
            </a:r>
          </a:p>
          <a:p>
            <a:endParaRPr lang="en-US" sz="1200" dirty="0"/>
          </a:p>
          <a:p>
            <a:r>
              <a:rPr lang="en-US" sz="1200" dirty="0" err="1"/>
              <a:t>numRows</a:t>
            </a:r>
            <a:r>
              <a:rPr lang="en-US" sz="1200" dirty="0"/>
              <a:t> = 3000</a:t>
            </a:r>
          </a:p>
          <a:p>
            <a:r>
              <a:rPr lang="en-US" sz="1200" dirty="0" err="1"/>
              <a:t>numCols</a:t>
            </a:r>
            <a:r>
              <a:rPr lang="en-US" sz="1200" dirty="0"/>
              <a:t> = 100</a:t>
            </a:r>
          </a:p>
          <a:p>
            <a:endParaRPr lang="en-US" sz="1200" dirty="0"/>
          </a:p>
          <a:p>
            <a:r>
              <a:rPr lang="en-US" sz="1200" dirty="0" err="1"/>
              <a:t>myFrame</a:t>
            </a:r>
            <a:r>
              <a:rPr lang="en-US" sz="1200" dirty="0"/>
              <a:t> &lt;- </a:t>
            </a:r>
            <a:r>
              <a:rPr lang="en-US" sz="1200" dirty="0" err="1"/>
              <a:t>data.frame</a:t>
            </a:r>
            <a:r>
              <a:rPr lang="en-US" sz="1200" dirty="0"/>
              <a:t>(1:numRows)</a:t>
            </a:r>
          </a:p>
          <a:p>
            <a:endParaRPr lang="en-US" sz="1200" dirty="0"/>
          </a:p>
          <a:p>
            <a:r>
              <a:rPr lang="en-US" sz="1200" dirty="0"/>
              <a:t>#initiate the </a:t>
            </a:r>
            <a:r>
              <a:rPr lang="en-US" sz="1200" dirty="0" err="1"/>
              <a:t>data.frame</a:t>
            </a:r>
            <a:r>
              <a:rPr lang="en-US" sz="1200" dirty="0"/>
              <a:t> with the correct # of rows to suppress error messages.</a:t>
            </a:r>
          </a:p>
          <a:p>
            <a:r>
              <a:rPr lang="en-US" sz="1200" dirty="0"/>
              <a:t>#likely, there are much better ways to do this!</a:t>
            </a:r>
          </a:p>
          <a:p>
            <a:r>
              <a:rPr lang="en-US" sz="1200" dirty="0"/>
              <a:t>names(</a:t>
            </a:r>
            <a:r>
              <a:rPr lang="en-US" sz="1200" dirty="0" err="1"/>
              <a:t>myFrame</a:t>
            </a:r>
            <a:r>
              <a:rPr lang="en-US" sz="1200" dirty="0"/>
              <a:t>)[1] &lt;- "</a:t>
            </a:r>
            <a:r>
              <a:rPr lang="en-US" sz="1200" dirty="0" err="1"/>
              <a:t>tempColumn</a:t>
            </a:r>
            <a:r>
              <a:rPr lang="en-US" sz="1200" dirty="0"/>
              <a:t>"</a:t>
            </a:r>
          </a:p>
          <a:p>
            <a:endParaRPr lang="en-US" sz="1200" dirty="0"/>
          </a:p>
          <a:p>
            <a:r>
              <a:rPr lang="en-US" sz="1200" dirty="0" err="1"/>
              <a:t>aMean</a:t>
            </a:r>
            <a:r>
              <a:rPr lang="en-US" sz="1200" dirty="0"/>
              <a:t> = 1000</a:t>
            </a:r>
          </a:p>
          <a:p>
            <a:r>
              <a:rPr lang="en-US" sz="1200" dirty="0" err="1"/>
              <a:t>aVar</a:t>
            </a:r>
            <a:r>
              <a:rPr lang="en-US" sz="1200" dirty="0"/>
              <a:t> = 100</a:t>
            </a:r>
          </a:p>
          <a:p>
            <a:r>
              <a:rPr lang="en-US" sz="1200" dirty="0"/>
              <a:t>for( </a:t>
            </a:r>
            <a:r>
              <a:rPr lang="en-US" sz="1200" dirty="0" err="1"/>
              <a:t>i</a:t>
            </a:r>
            <a:r>
              <a:rPr lang="en-US" sz="1200" dirty="0"/>
              <a:t> in 1: </a:t>
            </a:r>
            <a:r>
              <a:rPr lang="en-US" sz="1200" dirty="0" err="1"/>
              <a:t>numCols</a:t>
            </a:r>
            <a:r>
              <a:rPr lang="en-US" sz="1200" dirty="0"/>
              <a:t>)</a:t>
            </a:r>
          </a:p>
          <a:p>
            <a:r>
              <a:rPr lang="en-US" sz="1200" dirty="0"/>
              <a:t>{</a:t>
            </a:r>
          </a:p>
          <a:p>
            <a:r>
              <a:rPr lang="en-US" sz="1200" dirty="0"/>
              <a:t>		</a:t>
            </a:r>
            <a:r>
              <a:rPr lang="en-US" sz="1200" dirty="0" err="1"/>
              <a:t>vals</a:t>
            </a:r>
            <a:r>
              <a:rPr lang="en-US" sz="1200" dirty="0"/>
              <a:t> &lt;- vector(length=</a:t>
            </a:r>
            <a:r>
              <a:rPr lang="en-US" sz="1200" dirty="0" err="1"/>
              <a:t>numRows</a:t>
            </a:r>
            <a:r>
              <a:rPr lang="en-US" sz="1200" dirty="0"/>
              <a:t>)</a:t>
            </a:r>
          </a:p>
          <a:p>
            <a:r>
              <a:rPr lang="en-US" sz="1200" dirty="0"/>
              <a:t>		</a:t>
            </a:r>
          </a:p>
          <a:p>
            <a:r>
              <a:rPr lang="en-US" sz="1200" dirty="0"/>
              <a:t>		for( j in 1:numRows)</a:t>
            </a:r>
          </a:p>
          <a:p>
            <a:r>
              <a:rPr lang="en-US" sz="1200" dirty="0"/>
              <a:t>		{</a:t>
            </a:r>
          </a:p>
          <a:p>
            <a:r>
              <a:rPr lang="en-US" sz="1200" dirty="0"/>
              <a:t>			</a:t>
            </a:r>
            <a:r>
              <a:rPr lang="en-US" sz="1200" dirty="0" err="1"/>
              <a:t>aVal</a:t>
            </a:r>
            <a:r>
              <a:rPr lang="en-US" sz="1200" dirty="0"/>
              <a:t> = round( max( </a:t>
            </a:r>
            <a:r>
              <a:rPr lang="en-US" sz="1200" dirty="0" err="1"/>
              <a:t>rnorm</a:t>
            </a:r>
            <a:r>
              <a:rPr lang="en-US" sz="1200" dirty="0"/>
              <a:t>(1,mean=</a:t>
            </a:r>
            <a:r>
              <a:rPr lang="en-US" sz="1200" dirty="0" err="1"/>
              <a:t>aMean,sd</a:t>
            </a:r>
            <a:r>
              <a:rPr lang="en-US" sz="1200" dirty="0"/>
              <a:t>=sqrt(</a:t>
            </a:r>
            <a:r>
              <a:rPr lang="en-US" sz="1200" dirty="0" err="1"/>
              <a:t>aVar</a:t>
            </a:r>
            <a:r>
              <a:rPr lang="en-US" sz="1200" dirty="0"/>
              <a:t>)), 1))</a:t>
            </a:r>
          </a:p>
          <a:p>
            <a:r>
              <a:rPr lang="en-US" sz="1200" dirty="0"/>
              <a:t>			</a:t>
            </a:r>
            <a:r>
              <a:rPr lang="en-US" sz="1200" dirty="0" err="1"/>
              <a:t>vals</a:t>
            </a:r>
            <a:r>
              <a:rPr lang="en-US" sz="1200" dirty="0"/>
              <a:t>[j] = </a:t>
            </a:r>
            <a:r>
              <a:rPr lang="en-US" sz="1200" dirty="0" err="1"/>
              <a:t>aVal</a:t>
            </a:r>
            <a:endParaRPr lang="en-US" sz="1200" dirty="0"/>
          </a:p>
          <a:p>
            <a:r>
              <a:rPr lang="en-US" sz="1200" dirty="0"/>
              <a:t>		}</a:t>
            </a:r>
          </a:p>
          <a:p>
            <a:r>
              <a:rPr lang="en-US" sz="1200" dirty="0"/>
              <a:t>		</a:t>
            </a:r>
          </a:p>
          <a:p>
            <a:r>
              <a:rPr lang="en-US" sz="1200" dirty="0"/>
              <a:t>		</a:t>
            </a:r>
            <a:r>
              <a:rPr lang="en-US" sz="1200" dirty="0" err="1"/>
              <a:t>colName</a:t>
            </a:r>
            <a:r>
              <a:rPr lang="en-US" sz="1200" dirty="0"/>
              <a:t> &lt;- paste( "sample" , </a:t>
            </a:r>
            <a:r>
              <a:rPr lang="en-US" sz="1200" dirty="0" err="1"/>
              <a:t>i</a:t>
            </a:r>
            <a:r>
              <a:rPr lang="en-US" sz="1200" dirty="0"/>
              <a:t> ,</a:t>
            </a:r>
            <a:r>
              <a:rPr lang="en-US" sz="1200" dirty="0" err="1"/>
              <a:t>sep</a:t>
            </a:r>
            <a:r>
              <a:rPr lang="en-US" sz="1200" dirty="0"/>
              <a:t>="")</a:t>
            </a:r>
          </a:p>
          <a:p>
            <a:r>
              <a:rPr lang="en-US" sz="1200" dirty="0"/>
              <a:t>		</a:t>
            </a:r>
          </a:p>
          <a:p>
            <a:r>
              <a:rPr lang="en-US" sz="1200" dirty="0"/>
              <a:t>		</a:t>
            </a:r>
            <a:r>
              <a:rPr lang="en-US" sz="1200" dirty="0" err="1"/>
              <a:t>myFrame</a:t>
            </a:r>
            <a:r>
              <a:rPr lang="en-US" sz="1200" dirty="0"/>
              <a:t>[[</a:t>
            </a:r>
            <a:r>
              <a:rPr lang="en-US" sz="1200" dirty="0" err="1"/>
              <a:t>colName</a:t>
            </a:r>
            <a:r>
              <a:rPr lang="en-US" sz="1200" dirty="0"/>
              <a:t>]] = </a:t>
            </a:r>
            <a:r>
              <a:rPr lang="en-US" sz="1200" dirty="0" err="1"/>
              <a:t>vals</a:t>
            </a:r>
            <a:endParaRPr lang="en-US" sz="1200" dirty="0"/>
          </a:p>
          <a:p>
            <a:r>
              <a:rPr lang="en-US" sz="1200" dirty="0"/>
              <a:t>}</a:t>
            </a:r>
          </a:p>
          <a:p>
            <a:endParaRPr lang="en-US" sz="1200" dirty="0"/>
          </a:p>
          <a:p>
            <a:r>
              <a:rPr lang="en-US" sz="1200" dirty="0" err="1"/>
              <a:t>myFrame</a:t>
            </a:r>
            <a:r>
              <a:rPr lang="en-US" sz="1200" dirty="0"/>
              <a:t>["</a:t>
            </a:r>
            <a:r>
              <a:rPr lang="en-US" sz="1200" dirty="0" err="1"/>
              <a:t>tempColumn</a:t>
            </a:r>
            <a:r>
              <a:rPr lang="en-US" sz="1200" dirty="0"/>
              <a:t>"] &lt;- NULL</a:t>
            </a:r>
          </a:p>
          <a:p>
            <a:r>
              <a:rPr lang="en-US" sz="1200" dirty="0" err="1"/>
              <a:t>row.names</a:t>
            </a:r>
            <a:r>
              <a:rPr lang="en-US" sz="1200" dirty="0"/>
              <a:t>(</a:t>
            </a:r>
            <a:r>
              <a:rPr lang="en-US" sz="1200" dirty="0" err="1"/>
              <a:t>myFrame</a:t>
            </a:r>
            <a:r>
              <a:rPr lang="en-US" sz="1200" dirty="0"/>
              <a:t>) &lt;- paste("Gene_",1:numRows,sep="")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51C3E9-FE3A-4619-841A-59D05E8DFEB9}"/>
              </a:ext>
            </a:extLst>
          </p:cNvPr>
          <p:cNvSpPr txBox="1"/>
          <p:nvPr/>
        </p:nvSpPr>
        <p:spPr>
          <a:xfrm>
            <a:off x="792480" y="6507480"/>
            <a:ext cx="658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Go ahead and type this into R (copy it from this slide or from </a:t>
            </a:r>
            <a:r>
              <a:rPr lang="en-US" dirty="0" err="1">
                <a:solidFill>
                  <a:srgbClr val="FF0000"/>
                </a:solidFill>
              </a:rPr>
              <a:t>github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24123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E433E6-A6D1-4E76-99EE-68C4BE50AF64}"/>
              </a:ext>
            </a:extLst>
          </p:cNvPr>
          <p:cNvSpPr txBox="1"/>
          <p:nvPr/>
        </p:nvSpPr>
        <p:spPr>
          <a:xfrm>
            <a:off x="772160" y="502920"/>
            <a:ext cx="65289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look at our data really easily in R…</a:t>
            </a:r>
          </a:p>
          <a:p>
            <a:endParaRPr lang="en-US" dirty="0"/>
          </a:p>
          <a:p>
            <a:r>
              <a:rPr lang="en-US" dirty="0"/>
              <a:t>Type edit(</a:t>
            </a:r>
            <a:r>
              <a:rPr lang="en-US" dirty="0" err="1"/>
              <a:t>myFrame</a:t>
            </a:r>
            <a:r>
              <a:rPr lang="en-US" dirty="0"/>
              <a:t>)  (may need to install some extra stuff in OS X…)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172A69-5509-43EC-BD41-8E0C6220D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691" y="1440329"/>
            <a:ext cx="7437309" cy="507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499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A6F1AC-2F0F-478D-8A54-E1C60535A9CF}"/>
              </a:ext>
            </a:extLst>
          </p:cNvPr>
          <p:cNvSpPr txBox="1"/>
          <p:nvPr/>
        </p:nvSpPr>
        <p:spPr>
          <a:xfrm>
            <a:off x="597650" y="164954"/>
            <a:ext cx="10985315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our simulated dataset, there are 3,000 genes or taxa (or whatever)</a:t>
            </a:r>
          </a:p>
          <a:p>
            <a:r>
              <a:rPr lang="en-US" dirty="0"/>
              <a:t>And 100 samples.</a:t>
            </a:r>
          </a:p>
          <a:p>
            <a:endParaRPr lang="en-US" dirty="0"/>
          </a:p>
          <a:p>
            <a:r>
              <a:rPr lang="en-US" dirty="0"/>
              <a:t>We can pretend that our first 50 samples are case (cancer, depth in the sea A, whatever) </a:t>
            </a:r>
          </a:p>
          <a:p>
            <a:r>
              <a:rPr lang="en-US" dirty="0"/>
              <a:t>and the next 50 samples are control (no cancer, depth in the sea B, whatever).</a:t>
            </a:r>
          </a:p>
          <a:p>
            <a:endParaRPr lang="en-US" dirty="0"/>
          </a:p>
          <a:p>
            <a:r>
              <a:rPr lang="en-US" dirty="0"/>
              <a:t>For each row (gene or taxa or whatever), we can perform a statistical test to ask whether the distribution is group A</a:t>
            </a:r>
          </a:p>
          <a:p>
            <a:r>
              <a:rPr lang="en-US" dirty="0"/>
              <a:t>is different from group B.</a:t>
            </a:r>
          </a:p>
          <a:p>
            <a:endParaRPr lang="en-US" dirty="0"/>
          </a:p>
          <a:p>
            <a:r>
              <a:rPr lang="en-US" dirty="0"/>
              <a:t>Let’s define two groups: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groupA</a:t>
            </a:r>
            <a:r>
              <a:rPr lang="en-US" dirty="0"/>
              <a:t> &lt;- 1:50</a:t>
            </a:r>
          </a:p>
          <a:p>
            <a:r>
              <a:rPr lang="en-US" dirty="0"/>
              <a:t>	</a:t>
            </a:r>
            <a:r>
              <a:rPr lang="en-US" dirty="0" err="1"/>
              <a:t>groupB</a:t>
            </a:r>
            <a:r>
              <a:rPr lang="en-US" dirty="0"/>
              <a:t> &lt;- 51:100</a:t>
            </a:r>
          </a:p>
          <a:p>
            <a:endParaRPr lang="en-US" dirty="0"/>
          </a:p>
          <a:p>
            <a:r>
              <a:rPr lang="en-US" dirty="0"/>
              <a:t>Let’s just take the first row and plot the data </a:t>
            </a:r>
          </a:p>
          <a:p>
            <a:endParaRPr lang="en-US" dirty="0"/>
          </a:p>
          <a:p>
            <a:r>
              <a:rPr lang="en-US" dirty="0" err="1"/>
              <a:t>myData</a:t>
            </a:r>
            <a:r>
              <a:rPr lang="en-US" dirty="0"/>
              <a:t> &lt;- </a:t>
            </a:r>
            <a:r>
              <a:rPr lang="en-US" dirty="0" err="1"/>
              <a:t>data.matrix</a:t>
            </a:r>
            <a:r>
              <a:rPr lang="en-US" dirty="0"/>
              <a:t>(</a:t>
            </a:r>
            <a:r>
              <a:rPr lang="en-US" dirty="0" err="1"/>
              <a:t>myFrame</a:t>
            </a:r>
            <a:r>
              <a:rPr lang="en-US" dirty="0"/>
              <a:t>)</a:t>
            </a:r>
          </a:p>
          <a:p>
            <a:r>
              <a:rPr lang="en-US" dirty="0"/>
              <a:t>boxplot(</a:t>
            </a:r>
            <a:r>
              <a:rPr lang="en-US" dirty="0" err="1"/>
              <a:t>myData</a:t>
            </a:r>
            <a:r>
              <a:rPr lang="en-US" dirty="0"/>
              <a:t>[1,groupA], </a:t>
            </a:r>
            <a:r>
              <a:rPr lang="en-US" dirty="0" err="1"/>
              <a:t>myData</a:t>
            </a:r>
            <a:r>
              <a:rPr lang="en-US" dirty="0"/>
              <a:t>[1,groupB])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3D2653-1E8B-44D5-8FB8-D88266CD7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671" y="2641600"/>
            <a:ext cx="4120413" cy="36456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C9CA13-EA9E-4F2C-B34A-A1C0FE4D4ABA}"/>
              </a:ext>
            </a:extLst>
          </p:cNvPr>
          <p:cNvSpPr txBox="1"/>
          <p:nvPr/>
        </p:nvSpPr>
        <p:spPr>
          <a:xfrm>
            <a:off x="741082" y="5916707"/>
            <a:ext cx="8090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Go ahead and generate this plot now….</a:t>
            </a:r>
          </a:p>
          <a:p>
            <a:r>
              <a:rPr lang="en-US" dirty="0"/>
              <a:t>(Of course there is no difference between the conditions because it is random data!)</a:t>
            </a:r>
          </a:p>
        </p:txBody>
      </p:sp>
    </p:spTree>
    <p:extLst>
      <p:ext uri="{BB962C8B-B14F-4D97-AF65-F5344CB8AC3E}">
        <p14:creationId xmlns:p14="http://schemas.microsoft.com/office/powerpoint/2010/main" val="19277604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F67D9A-7160-425F-BC91-05BB77685246}"/>
              </a:ext>
            </a:extLst>
          </p:cNvPr>
          <p:cNvSpPr txBox="1"/>
          <p:nvPr/>
        </p:nvSpPr>
        <p:spPr>
          <a:xfrm>
            <a:off x="890494" y="1016001"/>
            <a:ext cx="1004525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data&lt;- </a:t>
            </a:r>
            <a:r>
              <a:rPr lang="en-US" dirty="0" err="1"/>
              <a:t>myData</a:t>
            </a:r>
            <a:r>
              <a:rPr lang="en-US" dirty="0"/>
              <a:t>[1,]</a:t>
            </a:r>
          </a:p>
          <a:p>
            <a:r>
              <a:rPr lang="en-US" dirty="0"/>
              <a:t>condition &lt;-  factor( c(rep("A",50),rep("B",50)))</a:t>
            </a:r>
          </a:p>
          <a:p>
            <a:r>
              <a:rPr lang="en-US" dirty="0" err="1"/>
              <a:t>someFrame</a:t>
            </a:r>
            <a:r>
              <a:rPr lang="en-US" dirty="0"/>
              <a:t> &lt;- </a:t>
            </a:r>
            <a:r>
              <a:rPr lang="en-US" dirty="0" err="1"/>
              <a:t>data.frame</a:t>
            </a:r>
            <a:r>
              <a:rPr lang="en-US" dirty="0"/>
              <a:t>(</a:t>
            </a:r>
            <a:r>
              <a:rPr lang="en-US" dirty="0" err="1"/>
              <a:t>data,condition</a:t>
            </a:r>
            <a:r>
              <a:rPr lang="en-US" dirty="0"/>
              <a:t>)</a:t>
            </a:r>
          </a:p>
          <a:p>
            <a:r>
              <a:rPr lang="en-US" dirty="0"/>
              <a:t>plot(data ~ condition)</a:t>
            </a:r>
          </a:p>
          <a:p>
            <a:r>
              <a:rPr lang="en-US" dirty="0" err="1"/>
              <a:t>stripchart</a:t>
            </a:r>
            <a:r>
              <a:rPr lang="en-US" dirty="0"/>
              <a:t>(data ~ condition, data = </a:t>
            </a:r>
            <a:r>
              <a:rPr lang="en-US" dirty="0" err="1"/>
              <a:t>someFrame,vertical</a:t>
            </a:r>
            <a:r>
              <a:rPr lang="en-US" dirty="0"/>
              <a:t> = TRUE, </a:t>
            </a:r>
            <a:r>
              <a:rPr lang="en-US" dirty="0" err="1"/>
              <a:t>pch</a:t>
            </a:r>
            <a:r>
              <a:rPr lang="en-US" dirty="0"/>
              <a:t> = 21, add=TRUE, </a:t>
            </a:r>
            <a:r>
              <a:rPr lang="en-US" dirty="0" err="1"/>
              <a:t>ylab</a:t>
            </a:r>
            <a:r>
              <a:rPr lang="en-US" dirty="0"/>
              <a:t> = names[index])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A975B8-825D-408D-A5CD-0375AE90E220}"/>
              </a:ext>
            </a:extLst>
          </p:cNvPr>
          <p:cNvSpPr txBox="1"/>
          <p:nvPr/>
        </p:nvSpPr>
        <p:spPr>
          <a:xfrm>
            <a:off x="890494" y="-29879"/>
            <a:ext cx="10508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get R to actually show us the data (not just a boxplot) but we have to jump through some hoops to get</a:t>
            </a:r>
          </a:p>
          <a:p>
            <a:r>
              <a:rPr lang="en-US" dirty="0"/>
              <a:t>the data in the right format..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BF87DE-0E8C-423D-9F51-5BB0CCB2E4BA}"/>
              </a:ext>
            </a:extLst>
          </p:cNvPr>
          <p:cNvSpPr txBox="1"/>
          <p:nvPr/>
        </p:nvSpPr>
        <p:spPr>
          <a:xfrm>
            <a:off x="675341" y="6281271"/>
            <a:ext cx="5239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Go ahead and copy this code and make this plot now..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F51433-6057-4A72-8326-D9EB91F6C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011" y="2476315"/>
            <a:ext cx="4398028" cy="438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3758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A57483-D5BE-4FE8-8153-B9073948C0BC}"/>
              </a:ext>
            </a:extLst>
          </p:cNvPr>
          <p:cNvSpPr txBox="1"/>
          <p:nvPr/>
        </p:nvSpPr>
        <p:spPr>
          <a:xfrm flipH="1">
            <a:off x="939797" y="187960"/>
            <a:ext cx="71475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also easily run a statistical test on this data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14ECB5-0531-4E03-B7AE-F6F9AAA471FE}"/>
              </a:ext>
            </a:extLst>
          </p:cNvPr>
          <p:cNvSpPr/>
          <p:nvPr/>
        </p:nvSpPr>
        <p:spPr>
          <a:xfrm>
            <a:off x="453020" y="78428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groupA</a:t>
            </a:r>
            <a:r>
              <a:rPr lang="en-US" dirty="0"/>
              <a:t> &lt;- 1:50</a:t>
            </a:r>
          </a:p>
          <a:p>
            <a:r>
              <a:rPr lang="en-US" dirty="0" err="1"/>
              <a:t>groupB</a:t>
            </a:r>
            <a:r>
              <a:rPr lang="en-US" dirty="0"/>
              <a:t> &lt;- 51:100</a:t>
            </a:r>
          </a:p>
          <a:p>
            <a:r>
              <a:rPr lang="en-US" dirty="0" err="1"/>
              <a:t>myData</a:t>
            </a:r>
            <a:r>
              <a:rPr lang="en-US" dirty="0"/>
              <a:t> &lt;- </a:t>
            </a:r>
            <a:r>
              <a:rPr lang="en-US" dirty="0" err="1"/>
              <a:t>data.matrix</a:t>
            </a:r>
            <a:r>
              <a:rPr lang="en-US" dirty="0"/>
              <a:t>(</a:t>
            </a:r>
            <a:r>
              <a:rPr lang="en-US" dirty="0" err="1"/>
              <a:t>myFrame</a:t>
            </a:r>
            <a:r>
              <a:rPr lang="en-US" dirty="0"/>
              <a:t>)</a:t>
            </a:r>
          </a:p>
          <a:p>
            <a:r>
              <a:rPr lang="en-US" dirty="0"/>
              <a:t>boxplot(</a:t>
            </a:r>
            <a:r>
              <a:rPr lang="en-US" dirty="0" err="1"/>
              <a:t>myData</a:t>
            </a:r>
            <a:r>
              <a:rPr lang="en-US" dirty="0"/>
              <a:t>[1,groupA], </a:t>
            </a:r>
            <a:r>
              <a:rPr lang="en-US" dirty="0" err="1"/>
              <a:t>myData</a:t>
            </a:r>
            <a:r>
              <a:rPr lang="en-US" dirty="0"/>
              <a:t>[1,groupB])</a:t>
            </a:r>
          </a:p>
          <a:p>
            <a:r>
              <a:rPr lang="en-US" dirty="0" err="1"/>
              <a:t>t.test</a:t>
            </a:r>
            <a:r>
              <a:rPr lang="en-US" dirty="0"/>
              <a:t>(</a:t>
            </a:r>
            <a:r>
              <a:rPr lang="en-US" dirty="0" err="1"/>
              <a:t>myData</a:t>
            </a:r>
            <a:r>
              <a:rPr lang="en-US" dirty="0"/>
              <a:t>[1,groupA], </a:t>
            </a:r>
            <a:r>
              <a:rPr lang="en-US" dirty="0" err="1"/>
              <a:t>myData</a:t>
            </a:r>
            <a:r>
              <a:rPr lang="en-US" dirty="0"/>
              <a:t>[1,groupB])</a:t>
            </a:r>
          </a:p>
          <a:p>
            <a:r>
              <a:rPr lang="en-US" dirty="0" err="1"/>
              <a:t>wilcox.test</a:t>
            </a:r>
            <a:r>
              <a:rPr lang="en-US" dirty="0"/>
              <a:t>(</a:t>
            </a:r>
            <a:r>
              <a:rPr lang="en-US" dirty="0" err="1"/>
              <a:t>myData</a:t>
            </a:r>
            <a:r>
              <a:rPr lang="en-US" dirty="0"/>
              <a:t>[1,groupA], </a:t>
            </a:r>
            <a:r>
              <a:rPr lang="en-US" dirty="0" err="1"/>
              <a:t>myData</a:t>
            </a:r>
            <a:r>
              <a:rPr lang="en-US" dirty="0"/>
              <a:t>[1,groupB])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7CE374-FD21-492A-AA06-5055D52C8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6143" y="651414"/>
            <a:ext cx="4120413" cy="36456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15FCDB-4943-4E90-8D16-D9A67F21D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194" y="2695687"/>
            <a:ext cx="6111544" cy="397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9310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C10218-8307-4757-9A25-86C06E5B622C}"/>
              </a:ext>
            </a:extLst>
          </p:cNvPr>
          <p:cNvSpPr txBox="1"/>
          <p:nvPr/>
        </p:nvSpPr>
        <p:spPr>
          <a:xfrm>
            <a:off x="597647" y="143442"/>
            <a:ext cx="8409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Having run the test and made the plot on each gene, we then run them on all the genes!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EED7D5-D31B-4835-80A9-7D48D93DADFA}"/>
              </a:ext>
            </a:extLst>
          </p:cNvPr>
          <p:cNvSpPr/>
          <p:nvPr/>
        </p:nvSpPr>
        <p:spPr>
          <a:xfrm>
            <a:off x="2717800" y="6374319"/>
            <a:ext cx="9977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https://github.com/afodor/metagenomicsTools/blob/master/src/quickSims/quickSimWithTests.txt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8D83F4-2532-4451-B861-7CB35860C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26" y="468316"/>
            <a:ext cx="11444941" cy="555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760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B39E5D-EF6E-41F7-86E9-4285E5DA5CBA}"/>
              </a:ext>
            </a:extLst>
          </p:cNvPr>
          <p:cNvSpPr txBox="1"/>
          <p:nvPr/>
        </p:nvSpPr>
        <p:spPr>
          <a:xfrm>
            <a:off x="609600" y="270736"/>
            <a:ext cx="836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get a couple of different product.  One is a PDF of all of our (boring, simulated)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9DD209-A3C7-4395-AE73-18F9346DE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580" y="651432"/>
            <a:ext cx="6897087" cy="605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750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06B45A-4E4A-41E5-BD0B-D88AC3E8E598}"/>
              </a:ext>
            </a:extLst>
          </p:cNvPr>
          <p:cNvSpPr txBox="1"/>
          <p:nvPr/>
        </p:nvSpPr>
        <p:spPr>
          <a:xfrm>
            <a:off x="2104376" y="81420"/>
            <a:ext cx="8674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R code generates PDFs (of all data taxa by taxa ) and summary spreadsheets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2C3981-9EFC-4F0A-AFBF-7FF7B5DCE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93" y="782950"/>
            <a:ext cx="4969441" cy="23158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380D9D-11B2-448C-B1FF-A68BF7153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0" y="3398440"/>
            <a:ext cx="5814728" cy="27818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8E889D-F3E9-42C5-A631-0AA23AFEE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175" y="1694244"/>
            <a:ext cx="5149174" cy="140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471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32C6CB-61B8-472A-9343-EFB261B780F9}"/>
              </a:ext>
            </a:extLst>
          </p:cNvPr>
          <p:cNvSpPr txBox="1"/>
          <p:nvPr/>
        </p:nvSpPr>
        <p:spPr>
          <a:xfrm>
            <a:off x="680720" y="386080"/>
            <a:ext cx="9565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histogram of all p-value is uniform when the null hypothesis is expected to be uniform!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BB16F9-F8E0-4806-8125-80AA89706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" y="995362"/>
            <a:ext cx="4876800" cy="4867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7E1B3A-48D1-47BF-B636-954FC5388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416" y="1756027"/>
            <a:ext cx="6712044" cy="16729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1534B7-7581-48D1-8D7B-7C0830A3C79B}"/>
              </a:ext>
            </a:extLst>
          </p:cNvPr>
          <p:cNvSpPr txBox="1"/>
          <p:nvPr/>
        </p:nvSpPr>
        <p:spPr>
          <a:xfrm>
            <a:off x="908424" y="5797176"/>
            <a:ext cx="902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Don’t use simple thresholds of p &lt;0.05 for cases where you have evaluate multiple hypotheses!</a:t>
            </a:r>
          </a:p>
        </p:txBody>
      </p:sp>
    </p:spTree>
    <p:extLst>
      <p:ext uri="{BB962C8B-B14F-4D97-AF65-F5344CB8AC3E}">
        <p14:creationId xmlns:p14="http://schemas.microsoft.com/office/powerpoint/2010/main" val="35027725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3601" y="533400"/>
            <a:ext cx="570245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alternative:</a:t>
            </a:r>
          </a:p>
          <a:p>
            <a:endParaRPr lang="en-US" dirty="0"/>
          </a:p>
          <a:p>
            <a:r>
              <a:rPr lang="en-US" dirty="0"/>
              <a:t>	Use as a p-value threshold </a:t>
            </a:r>
            <a:r>
              <a:rPr lang="en-US" dirty="0" err="1"/>
              <a:t>Bonferroni</a:t>
            </a:r>
            <a:r>
              <a:rPr lang="en-US" dirty="0"/>
              <a:t> correction.</a:t>
            </a:r>
          </a:p>
          <a:p>
            <a:endParaRPr lang="en-US" dirty="0"/>
          </a:p>
          <a:p>
            <a:r>
              <a:rPr lang="en-US" dirty="0"/>
              <a:t>	The desired threshold / number of tests.</a:t>
            </a:r>
          </a:p>
          <a:p>
            <a:endParaRPr lang="en-US" dirty="0"/>
          </a:p>
          <a:p>
            <a:r>
              <a:rPr lang="en-US" dirty="0"/>
              <a:t>	In this case  0.05 / 20000  =  2.5e-06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1" y="2971801"/>
            <a:ext cx="2809875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1" y="5334000"/>
            <a:ext cx="5743575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572000" y="4038600"/>
            <a:ext cx="395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None of our p-</a:t>
            </a:r>
            <a:r>
              <a:rPr lang="en-US" dirty="0" err="1"/>
              <a:t>vals</a:t>
            </a:r>
            <a:r>
              <a:rPr lang="en-US" dirty="0"/>
              <a:t> reach this threshold..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9800" y="6248400"/>
            <a:ext cx="575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this threshold, there is a 5% chance of </a:t>
            </a:r>
            <a:r>
              <a:rPr lang="en-US" dirty="0">
                <a:solidFill>
                  <a:srgbClr val="FF0000"/>
                </a:solidFill>
              </a:rPr>
              <a:t>any</a:t>
            </a:r>
            <a:r>
              <a:rPr lang="en-US" dirty="0"/>
              <a:t> false positives </a:t>
            </a:r>
          </a:p>
        </p:txBody>
      </p:sp>
    </p:spTree>
    <p:extLst>
      <p:ext uri="{BB962C8B-B14F-4D97-AF65-F5344CB8AC3E}">
        <p14:creationId xmlns:p14="http://schemas.microsoft.com/office/powerpoint/2010/main" val="3667147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28800" y="228601"/>
            <a:ext cx="8715014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Bonferroni</a:t>
            </a:r>
            <a:r>
              <a:rPr lang="en-US" dirty="0"/>
              <a:t> correction is sometimes considered </a:t>
            </a:r>
            <a:r>
              <a:rPr lang="en-US" dirty="0">
                <a:solidFill>
                  <a:srgbClr val="FF0000"/>
                </a:solidFill>
              </a:rPr>
              <a:t>too conservative </a:t>
            </a:r>
            <a:r>
              <a:rPr lang="en-US" dirty="0"/>
              <a:t>for genomics experiments.</a:t>
            </a:r>
          </a:p>
          <a:p>
            <a:endParaRPr lang="en-US" dirty="0"/>
          </a:p>
          <a:p>
            <a:r>
              <a:rPr lang="en-US" dirty="0"/>
              <a:t>At small sample sizes, you might have few genes with p-values smaller than the </a:t>
            </a:r>
          </a:p>
          <a:p>
            <a:r>
              <a:rPr lang="en-US" dirty="0" err="1"/>
              <a:t>Bonferroni</a:t>
            </a:r>
            <a:r>
              <a:rPr lang="en-US" dirty="0"/>
              <a:t> thresholds.</a:t>
            </a:r>
          </a:p>
          <a:p>
            <a:endParaRPr lang="en-US" dirty="0"/>
          </a:p>
          <a:p>
            <a:r>
              <a:rPr lang="en-US" dirty="0"/>
              <a:t>A less conservative alternative, false discovery rate.</a:t>
            </a:r>
          </a:p>
          <a:p>
            <a:endParaRPr lang="en-US" dirty="0"/>
          </a:p>
          <a:p>
            <a:r>
              <a:rPr lang="en-US" dirty="0"/>
              <a:t>At a 5% false discovery rate, we expect 5% of our hits to be false positives.</a:t>
            </a:r>
          </a:p>
          <a:p>
            <a:endParaRPr lang="en-US" dirty="0"/>
          </a:p>
          <a:p>
            <a:r>
              <a:rPr lang="en-US" dirty="0"/>
              <a:t>This is less conservative than </a:t>
            </a:r>
            <a:r>
              <a:rPr lang="en-US" dirty="0" err="1"/>
              <a:t>Bonferroni</a:t>
            </a:r>
            <a:r>
              <a:rPr lang="en-US" dirty="0"/>
              <a:t> correction, where there is a 5% chance</a:t>
            </a:r>
          </a:p>
          <a:p>
            <a:r>
              <a:rPr lang="en-US" dirty="0"/>
              <a:t>that </a:t>
            </a:r>
            <a:r>
              <a:rPr lang="en-US" dirty="0">
                <a:solidFill>
                  <a:srgbClr val="FF0000"/>
                </a:solidFill>
              </a:rPr>
              <a:t>any</a:t>
            </a:r>
            <a:r>
              <a:rPr lang="en-US" dirty="0"/>
              <a:t> of our hits are false positives.</a:t>
            </a:r>
          </a:p>
        </p:txBody>
      </p:sp>
    </p:spTree>
    <p:extLst>
      <p:ext uri="{BB962C8B-B14F-4D97-AF65-F5344CB8AC3E}">
        <p14:creationId xmlns:p14="http://schemas.microsoft.com/office/powerpoint/2010/main" val="19838212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1904999" y="228600"/>
            <a:ext cx="76962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straight-forward approach to finding genes at a given false-discovery rate</a:t>
            </a:r>
          </a:p>
          <a:p>
            <a:endParaRPr lang="en-US" dirty="0"/>
          </a:p>
          <a:p>
            <a:r>
              <a:rPr lang="en-US" dirty="0" err="1"/>
              <a:t>Benjamini</a:t>
            </a:r>
            <a:r>
              <a:rPr lang="en-US" dirty="0"/>
              <a:t> and Hochberg FDR</a:t>
            </a:r>
          </a:p>
          <a:p>
            <a:endParaRPr lang="en-US" dirty="0"/>
          </a:p>
          <a:p>
            <a:r>
              <a:rPr lang="en-US" dirty="0"/>
              <a:t>	1.  Rank all the p-values (smallest first).  The rank of each value = K</a:t>
            </a:r>
          </a:p>
          <a:p>
            <a:endParaRPr lang="en-US" dirty="0"/>
          </a:p>
          <a:p>
            <a:r>
              <a:rPr lang="en-US" dirty="0"/>
              <a:t>	2.  Calculate N * p / k </a:t>
            </a:r>
          </a:p>
          <a:p>
            <a:r>
              <a:rPr lang="en-US" dirty="0"/>
              <a:t>		where N = the # of hypotheses that you are testing</a:t>
            </a:r>
          </a:p>
          <a:p>
            <a:r>
              <a:rPr lang="en-US" dirty="0"/>
              <a:t>		             p = the “raw” (uncorrected) p-value.</a:t>
            </a:r>
          </a:p>
          <a:p>
            <a:endParaRPr lang="en-US" dirty="0"/>
          </a:p>
          <a:p>
            <a:r>
              <a:rPr lang="en-US" dirty="0"/>
              <a:t>	3.  Start at the top of the list.  Go down to N * p / k &gt; threshold </a:t>
            </a:r>
          </a:p>
          <a:p>
            <a:r>
              <a:rPr lang="en-US" dirty="0"/>
              <a:t>		(e.g. 0.10 for 10% FDR).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4114801"/>
            <a:ext cx="5448300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6200" y="3352800"/>
            <a:ext cx="2189468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828801" y="5562601"/>
            <a:ext cx="5236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* p = # of expected false positives at a given p-value</a:t>
            </a:r>
          </a:p>
          <a:p>
            <a:r>
              <a:rPr lang="en-US" dirty="0"/>
              <a:t> k = # of genes actually observed at that p-value</a:t>
            </a:r>
          </a:p>
        </p:txBody>
      </p:sp>
    </p:spTree>
    <p:extLst>
      <p:ext uri="{BB962C8B-B14F-4D97-AF65-F5344CB8AC3E}">
        <p14:creationId xmlns:p14="http://schemas.microsoft.com/office/powerpoint/2010/main" val="17184867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62201" y="533401"/>
            <a:ext cx="744960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for the first hit (smallest p-value), </a:t>
            </a:r>
          </a:p>
          <a:p>
            <a:r>
              <a:rPr lang="en-US" dirty="0" err="1"/>
              <a:t>Bonferroni</a:t>
            </a:r>
            <a:r>
              <a:rPr lang="en-US" dirty="0"/>
              <a:t> correction is the same as BH FDR.</a:t>
            </a:r>
          </a:p>
          <a:p>
            <a:endParaRPr lang="en-US" dirty="0"/>
          </a:p>
          <a:p>
            <a:r>
              <a:rPr lang="en-US" dirty="0"/>
              <a:t>(Since if k=1,</a:t>
            </a:r>
          </a:p>
          <a:p>
            <a:endParaRPr lang="en-US" dirty="0"/>
          </a:p>
          <a:p>
            <a:r>
              <a:rPr lang="en-US" dirty="0"/>
              <a:t>	N * p / K = N * p</a:t>
            </a:r>
          </a:p>
          <a:p>
            <a:endParaRPr lang="en-US" dirty="0"/>
          </a:p>
          <a:p>
            <a:r>
              <a:rPr lang="en-US" dirty="0"/>
              <a:t>which is the same as multiplying the p-value by the number of hypotheses to </a:t>
            </a:r>
          </a:p>
          <a:p>
            <a:r>
              <a:rPr lang="en-US" dirty="0"/>
              <a:t>do the correction)</a:t>
            </a:r>
          </a:p>
        </p:txBody>
      </p:sp>
    </p:spTree>
    <p:extLst>
      <p:ext uri="{BB962C8B-B14F-4D97-AF65-F5344CB8AC3E}">
        <p14:creationId xmlns:p14="http://schemas.microsoft.com/office/powerpoint/2010/main" val="9108427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1" y="1219201"/>
            <a:ext cx="8639175" cy="4439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23602" y="152400"/>
            <a:ext cx="698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are example results from </a:t>
            </a:r>
            <a:r>
              <a:rPr lang="en-US" dirty="0" err="1"/>
              <a:t>DeSeq</a:t>
            </a:r>
            <a:r>
              <a:rPr lang="en-US" dirty="0"/>
              <a:t> (a popular RNA-</a:t>
            </a:r>
            <a:r>
              <a:rPr lang="en-US" dirty="0" err="1"/>
              <a:t>seq</a:t>
            </a:r>
            <a:r>
              <a:rPr lang="en-US" dirty="0"/>
              <a:t> analysis tool)…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16200000" flipH="1">
            <a:off x="7848600" y="990600"/>
            <a:ext cx="457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29401" y="609600"/>
            <a:ext cx="1420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p-values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5400000">
            <a:off x="9563100" y="952500"/>
            <a:ext cx="3048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967780" y="304801"/>
            <a:ext cx="1471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FDR adjusted </a:t>
            </a:r>
          </a:p>
          <a:p>
            <a:r>
              <a:rPr lang="en-US" dirty="0"/>
              <a:t>p-values..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7B0895-F6E4-4AF7-99C0-E64C002B170B}"/>
              </a:ext>
            </a:extLst>
          </p:cNvPr>
          <p:cNvSpPr txBox="1"/>
          <p:nvPr/>
        </p:nvSpPr>
        <p:spPr>
          <a:xfrm>
            <a:off x="681318" y="5910729"/>
            <a:ext cx="865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access BH FDR correction from r with </a:t>
            </a:r>
            <a:r>
              <a:rPr lang="en-US" dirty="0" err="1"/>
              <a:t>p.adjust</a:t>
            </a:r>
            <a:r>
              <a:rPr lang="en-US" dirty="0"/>
              <a:t>( </a:t>
            </a:r>
            <a:r>
              <a:rPr lang="en-US" dirty="0" err="1"/>
              <a:t>uncorrectedPValues</a:t>
            </a:r>
            <a:r>
              <a:rPr lang="en-US" dirty="0"/>
              <a:t>, method=“BH”)</a:t>
            </a:r>
          </a:p>
        </p:txBody>
      </p:sp>
    </p:spTree>
    <p:extLst>
      <p:ext uri="{BB962C8B-B14F-4D97-AF65-F5344CB8AC3E}">
        <p14:creationId xmlns:p14="http://schemas.microsoft.com/office/powerpoint/2010/main" val="34835837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251" y="71252"/>
            <a:ext cx="94522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we have 651,705 tests to correct for, we will adversely impact our power.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Also, a lot of our genes have mostly zeros.  We don’t want to waste our power on rows that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only  have one or two non-zeros.  We can’t do meaningful inference on those rows.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45029" y="1246910"/>
            <a:ext cx="5900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use R to examine and filter out the rare genes…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356260" y="1830001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rm</a:t>
            </a:r>
            <a:r>
              <a:rPr lang="en-US" dirty="0"/>
              <a:t>(list=ls())</a:t>
            </a:r>
          </a:p>
          <a:p>
            <a:r>
              <a:rPr lang="en-US" dirty="0"/>
              <a:t> </a:t>
            </a:r>
          </a:p>
          <a:p>
            <a:r>
              <a:rPr lang="en-US" dirty="0" err="1"/>
              <a:t>setwd</a:t>
            </a:r>
            <a:r>
              <a:rPr lang="en-US" dirty="0"/>
              <a:t>("C:\\ChapelHillWorkshop")</a:t>
            </a:r>
          </a:p>
          <a:p>
            <a:r>
              <a:rPr lang="en-US" dirty="0"/>
              <a:t>library("vegan")</a:t>
            </a:r>
          </a:p>
          <a:p>
            <a:r>
              <a:rPr lang="en-US" dirty="0"/>
              <a:t> </a:t>
            </a:r>
          </a:p>
          <a:p>
            <a:r>
              <a:rPr lang="en-US" dirty="0" err="1"/>
              <a:t>inFileName</a:t>
            </a:r>
            <a:r>
              <a:rPr lang="en-US" dirty="0"/>
              <a:t> &lt;- "humann2_genefamilies-IdsAsPrimaryKey.tsv"</a:t>
            </a:r>
          </a:p>
          <a:p>
            <a:r>
              <a:rPr lang="en-US" dirty="0" err="1"/>
              <a:t>myT</a:t>
            </a:r>
            <a:r>
              <a:rPr lang="en-US" dirty="0"/>
              <a:t> &lt;-</a:t>
            </a:r>
            <a:r>
              <a:rPr lang="en-US" dirty="0" err="1"/>
              <a:t>read.table</a:t>
            </a:r>
            <a:r>
              <a:rPr lang="en-US" dirty="0"/>
              <a:t>(</a:t>
            </a:r>
            <a:r>
              <a:rPr lang="en-US" dirty="0" err="1"/>
              <a:t>inFileName,header</a:t>
            </a:r>
            <a:r>
              <a:rPr lang="en-US" dirty="0"/>
              <a:t>=</a:t>
            </a:r>
            <a:r>
              <a:rPr lang="en-US" dirty="0" err="1"/>
              <a:t>TRUE,sep</a:t>
            </a:r>
            <a:r>
              <a:rPr lang="en-US" dirty="0"/>
              <a:t>="\t",</a:t>
            </a:r>
            <a:r>
              <a:rPr lang="en-US" dirty="0" err="1"/>
              <a:t>row.names</a:t>
            </a:r>
            <a:r>
              <a:rPr lang="en-US" dirty="0"/>
              <a:t>=1,</a:t>
            </a:r>
          </a:p>
          <a:p>
            <a:r>
              <a:rPr lang="en-US" dirty="0"/>
              <a:t>+ </a:t>
            </a:r>
            <a:r>
              <a:rPr lang="en-US" dirty="0" err="1"/>
              <a:t>colClasses</a:t>
            </a:r>
            <a:r>
              <a:rPr lang="en-US" dirty="0"/>
              <a:t>=c("character", rep("numeric", 20)))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sums &lt;- apply(myT,1,sum)</a:t>
            </a:r>
          </a:p>
          <a:p>
            <a:r>
              <a:rPr lang="en-US" dirty="0" err="1"/>
              <a:t>logSums</a:t>
            </a:r>
            <a:r>
              <a:rPr lang="en-US" dirty="0"/>
              <a:t> &lt;- log10( sums + 0.000001)</a:t>
            </a:r>
          </a:p>
          <a:p>
            <a:r>
              <a:rPr lang="en-US" dirty="0" err="1"/>
              <a:t>hist</a:t>
            </a:r>
            <a:r>
              <a:rPr lang="en-US" dirty="0"/>
              <a:t>(</a:t>
            </a:r>
            <a:r>
              <a:rPr lang="en-US" dirty="0" err="1"/>
              <a:t>logSums</a:t>
            </a:r>
            <a:r>
              <a:rPr lang="en-US" dirty="0"/>
              <a:t>[2:length(</a:t>
            </a:r>
            <a:r>
              <a:rPr lang="en-US" dirty="0" err="1"/>
              <a:t>logSums</a:t>
            </a:r>
            <a:r>
              <a:rPr lang="en-US" dirty="0"/>
              <a:t>)],breaks=30)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115" y="1489678"/>
            <a:ext cx="5173583" cy="516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0039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764" y="774370"/>
            <a:ext cx="5888973" cy="2206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99408" y="273133"/>
            <a:ext cx="9747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Setting a cutoff of a row-sum of 1e-04 yields a manageable number of 52,016 null hypotheses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480" y="4004781"/>
            <a:ext cx="5472211" cy="20380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47764" y="3431969"/>
            <a:ext cx="990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One line of r-code quickly removes the low abundance genes and leaves us with 52,016 rows.. </a:t>
            </a:r>
          </a:p>
        </p:txBody>
      </p:sp>
    </p:spTree>
    <p:extLst>
      <p:ext uri="{BB962C8B-B14F-4D97-AF65-F5344CB8AC3E}">
        <p14:creationId xmlns:p14="http://schemas.microsoft.com/office/powerpoint/2010/main" val="28899513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5573" y="-31314"/>
            <a:ext cx="1031154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will instead filter out rare genes in the Java layer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(code not shown but is here: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https://github.com/afodor/metagenomicsTools/blob/master/src/chapelHillWorkshop/RowSums.java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end up with a spreadsheet that has genes with sum &gt; 1e-04 with the names attached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(since we won’t be using ordination to compress away each row in the following examples…)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435" y="2472902"/>
            <a:ext cx="9449272" cy="32201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81611" y="2140073"/>
            <a:ext cx="23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20 columns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4722312" y="2273474"/>
            <a:ext cx="5768236" cy="37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5156" y="2780778"/>
            <a:ext cx="13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52,016 rows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964504" y="3219189"/>
            <a:ext cx="0" cy="2430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5469" y="5987442"/>
            <a:ext cx="104513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file is here: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https://github.com/afodor/ChapelHillWorkshop/blob/master/humann2_genefamilies.LABELS2OnlyAbundant.txt.gz</a:t>
            </a:r>
          </a:p>
        </p:txBody>
      </p:sp>
    </p:spTree>
    <p:extLst>
      <p:ext uri="{BB962C8B-B14F-4D97-AF65-F5344CB8AC3E}">
        <p14:creationId xmlns:p14="http://schemas.microsoft.com/office/powerpoint/2010/main" val="39753424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3766" y="166256"/>
            <a:ext cx="1125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 a modest amount of coding we can run a t-test on every row of our spreadsheet and collect the results…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292924" y="6294796"/>
            <a:ext cx="117724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https://github.com/afodor/metagenomicsTools/blob/master/src/chapelHillWorkshop/quick_TTest</a:t>
            </a:r>
          </a:p>
        </p:txBody>
      </p:sp>
      <p:sp>
        <p:nvSpPr>
          <p:cNvPr id="6" name="Rectangle 5"/>
          <p:cNvSpPr/>
          <p:nvPr/>
        </p:nvSpPr>
        <p:spPr>
          <a:xfrm>
            <a:off x="593766" y="713787"/>
            <a:ext cx="9516094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rm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(list=ls())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setwd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("C:\\ChapelHillWorkshop")</a:t>
            </a:r>
          </a:p>
          <a:p>
            <a:r>
              <a:rPr lang="en-US" dirty="0">
                <a:latin typeface="Courier New" panose="02070309020205020404" pitchFamily="49" charset="0"/>
              </a:rPr>
              <a:t>library("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vegan")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inFileName</a:t>
            </a:r>
            <a:r>
              <a:rPr lang="en-US" dirty="0">
                <a:latin typeface="Courier New" panose="02070309020205020404" pitchFamily="49" charset="0"/>
              </a:rPr>
              <a:t> &lt;- "humann2_genefamilies.LABELS2OnlyAbundant.txt"</a:t>
            </a:r>
          </a:p>
          <a:p>
            <a:r>
              <a:rPr lang="en-US" dirty="0" err="1">
                <a:latin typeface="Courier New" panose="02070309020205020404" pitchFamily="49" charset="0"/>
              </a:rPr>
              <a:t>myT</a:t>
            </a:r>
            <a:r>
              <a:rPr lang="en-US" dirty="0">
                <a:latin typeface="Courier New" panose="02070309020205020404" pitchFamily="49" charset="0"/>
              </a:rPr>
              <a:t> &lt;-</a:t>
            </a:r>
            <a:r>
              <a:rPr lang="en-US" dirty="0" err="1">
                <a:latin typeface="Courier New" panose="02070309020205020404" pitchFamily="49" charset="0"/>
              </a:rPr>
              <a:t>read.table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</a:rPr>
              <a:t>inFileName,header</a:t>
            </a:r>
            <a:r>
              <a:rPr lang="en-US" dirty="0">
                <a:latin typeface="Courier New" panose="02070309020205020404" pitchFamily="49" charset="0"/>
              </a:rPr>
              <a:t>=</a:t>
            </a:r>
            <a:r>
              <a:rPr lang="en-US" dirty="0" err="1">
                <a:latin typeface="Courier New" panose="02070309020205020404" pitchFamily="49" charset="0"/>
              </a:rPr>
              <a:t>TRUE,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sep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="\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t",quote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="",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row.names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=1,</a:t>
            </a:r>
          </a:p>
          <a:p>
            <a:r>
              <a:rPr lang="en-US" dirty="0" err="1">
                <a:latin typeface="Courier New" panose="02070309020205020404" pitchFamily="49" charset="0"/>
              </a:rPr>
              <a:t>colClasses</a:t>
            </a:r>
            <a:r>
              <a:rPr lang="en-US" dirty="0">
                <a:latin typeface="Courier New" panose="02070309020205020404" pitchFamily="49" charset="0"/>
              </a:rPr>
              <a:t>=c("character",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rep("numeric", 20)))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pValues</a:t>
            </a:r>
            <a:r>
              <a:rPr lang="en-US" dirty="0">
                <a:latin typeface="Courier New" panose="02070309020205020404" pitchFamily="49" charset="0"/>
              </a:rPr>
              <a:t> &lt;- vector(length=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nrow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dirty="0" err="1">
                <a:latin typeface="Courier New" panose="02070309020205020404" pitchFamily="49" charset="0"/>
              </a:rPr>
              <a:t>pValuesWilcoxon</a:t>
            </a:r>
            <a:r>
              <a:rPr lang="en-US" dirty="0">
                <a:latin typeface="Courier New" panose="02070309020205020404" pitchFamily="49" charset="0"/>
              </a:rPr>
              <a:t> &lt;- vector(length=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nrow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dirty="0">
                <a:latin typeface="Courier New" panose="02070309020205020404" pitchFamily="49" charset="0"/>
              </a:rPr>
              <a:t>names &lt;- vector(length=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nrow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dirty="0" err="1">
                <a:latin typeface="Courier New" panose="02070309020205020404" pitchFamily="49" charset="0"/>
              </a:rPr>
              <a:t>meanTD</a:t>
            </a:r>
            <a:r>
              <a:rPr lang="en-US" dirty="0">
                <a:latin typeface="Courier New" panose="02070309020205020404" pitchFamily="49" charset="0"/>
              </a:rPr>
              <a:t> &lt;- vector(length=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nrow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dirty="0" err="1">
                <a:latin typeface="Courier New" panose="02070309020205020404" pitchFamily="49" charset="0"/>
              </a:rPr>
              <a:t>meanBM</a:t>
            </a:r>
            <a:r>
              <a:rPr lang="en-US" dirty="0">
                <a:latin typeface="Courier New" panose="02070309020205020404" pitchFamily="49" charset="0"/>
              </a:rPr>
              <a:t> &lt;- vector(length=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nrow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isTD</a:t>
            </a:r>
            <a:r>
              <a:rPr lang="en-US" dirty="0">
                <a:latin typeface="Courier New" panose="02070309020205020404" pitchFamily="49" charset="0"/>
              </a:rPr>
              <a:t> &lt;-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grepl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("TD", names(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pdf("topHits.pdf")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115794" y="3586347"/>
            <a:ext cx="973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947066" y="4037610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Set up data structures to hold our results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6066313" y="4819398"/>
            <a:ext cx="973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313216" y="5771408"/>
            <a:ext cx="938150" cy="2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32519" y="5615052"/>
            <a:ext cx="5044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Set up an output file to capture our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381457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73" y="507304"/>
            <a:ext cx="71481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Ordination to visualize complex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Gene by gene hypothesis testing with false discovery rate correction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Assumptions of statistical models (and how much do they matter?)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4583875" y="688769"/>
            <a:ext cx="748146" cy="11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1269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51262" y="689665"/>
            <a:ext cx="11394302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for( </a:t>
            </a:r>
            <a:r>
              <a:rPr lang="en-US" dirty="0" err="1">
                <a:latin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</a:rPr>
              <a:t> in 1: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nrow(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dirty="0">
                <a:latin typeface="Courier New" panose="02070309020205020404" pitchFamily="49" charset="0"/>
              </a:rPr>
              <a:t>{</a:t>
            </a:r>
          </a:p>
          <a:p>
            <a:pPr lvl="1"/>
            <a:r>
              <a:rPr lang="en-US" dirty="0">
                <a:latin typeface="Courier New" panose="02070309020205020404" pitchFamily="49" charset="0"/>
              </a:rPr>
              <a:t>bug &lt;- </a:t>
            </a:r>
            <a:r>
              <a:rPr lang="en-US" dirty="0" err="1">
                <a:latin typeface="Courier New" panose="02070309020205020404" pitchFamily="49" charset="0"/>
              </a:rPr>
              <a:t>as.numeric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</a:rPr>
              <a:t>myT</a:t>
            </a:r>
            <a:r>
              <a:rPr lang="en-US" dirty="0">
                <a:latin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</a:rPr>
              <a:t>,])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</a:rPr>
              <a:t>pValues</a:t>
            </a:r>
            <a:r>
              <a:rPr lang="en-US" dirty="0">
                <a:latin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</a:rPr>
              <a:t>] &lt;- </a:t>
            </a:r>
            <a:r>
              <a:rPr lang="en-US" dirty="0" err="1">
                <a:latin typeface="Courier New" panose="02070309020205020404" pitchFamily="49" charset="0"/>
              </a:rPr>
              <a:t>t.test</a:t>
            </a:r>
            <a:r>
              <a:rPr lang="en-US" dirty="0">
                <a:latin typeface="Courier New" panose="02070309020205020404" pitchFamily="49" charset="0"/>
              </a:rPr>
              <a:t>( bug[ </a:t>
            </a:r>
            <a:r>
              <a:rPr lang="en-US" dirty="0" err="1">
                <a:latin typeface="Courier New" panose="02070309020205020404" pitchFamily="49" charset="0"/>
              </a:rPr>
              <a:t>isTD</a:t>
            </a:r>
            <a:r>
              <a:rPr lang="en-US" dirty="0">
                <a:latin typeface="Courier New" panose="02070309020205020404" pitchFamily="49" charset="0"/>
              </a:rPr>
              <a:t> ] ,bug[ ! </a:t>
            </a:r>
            <a:r>
              <a:rPr lang="en-US" dirty="0" err="1">
                <a:latin typeface="Courier New" panose="02070309020205020404" pitchFamily="49" charset="0"/>
              </a:rPr>
              <a:t>isTD</a:t>
            </a:r>
            <a:r>
              <a:rPr lang="en-US" dirty="0">
                <a:latin typeface="Courier New" panose="02070309020205020404" pitchFamily="49" charset="0"/>
              </a:rPr>
              <a:t> ]  )$</a:t>
            </a:r>
            <a:r>
              <a:rPr lang="en-US" dirty="0" err="1">
                <a:latin typeface="Courier New" panose="02070309020205020404" pitchFamily="49" charset="0"/>
              </a:rPr>
              <a:t>p.value</a:t>
            </a:r>
            <a:endParaRPr lang="en-US" dirty="0">
              <a:latin typeface="Courier New" panose="02070309020205020404" pitchFamily="49" charset="0"/>
            </a:endParaRPr>
          </a:p>
          <a:p>
            <a:pPr lvl="1"/>
            <a:r>
              <a:rPr lang="en-US" dirty="0" err="1">
                <a:latin typeface="Courier New" panose="02070309020205020404" pitchFamily="49" charset="0"/>
              </a:rPr>
              <a:t>pValuesWilcoxon</a:t>
            </a:r>
            <a:r>
              <a:rPr lang="en-US" dirty="0">
                <a:latin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</a:rPr>
              <a:t>] &lt;- </a:t>
            </a:r>
            <a:r>
              <a:rPr lang="en-US" dirty="0" err="1">
                <a:latin typeface="Courier New" panose="02070309020205020404" pitchFamily="49" charset="0"/>
              </a:rPr>
              <a:t>wilcox.test</a:t>
            </a:r>
            <a:r>
              <a:rPr lang="en-US" dirty="0">
                <a:latin typeface="Courier New" panose="02070309020205020404" pitchFamily="49" charset="0"/>
              </a:rPr>
              <a:t>( bug[ </a:t>
            </a:r>
            <a:r>
              <a:rPr lang="en-US" dirty="0" err="1">
                <a:latin typeface="Courier New" panose="02070309020205020404" pitchFamily="49" charset="0"/>
              </a:rPr>
              <a:t>isTD</a:t>
            </a:r>
            <a:r>
              <a:rPr lang="en-US" dirty="0">
                <a:latin typeface="Courier New" panose="02070309020205020404" pitchFamily="49" charset="0"/>
              </a:rPr>
              <a:t> ] ,bug[ ! </a:t>
            </a:r>
            <a:r>
              <a:rPr lang="en-US" dirty="0" err="1">
                <a:latin typeface="Courier New" panose="02070309020205020404" pitchFamily="49" charset="0"/>
              </a:rPr>
              <a:t>isTD</a:t>
            </a:r>
            <a:r>
              <a:rPr lang="en-US" dirty="0">
                <a:latin typeface="Courier New" panose="02070309020205020404" pitchFamily="49" charset="0"/>
              </a:rPr>
              <a:t> ]  )$</a:t>
            </a:r>
            <a:r>
              <a:rPr lang="en-US" dirty="0" err="1">
                <a:latin typeface="Courier New" panose="02070309020205020404" pitchFamily="49" charset="0"/>
              </a:rPr>
              <a:t>p.value</a:t>
            </a:r>
            <a:endParaRPr lang="en-US" dirty="0">
              <a:latin typeface="Courier New" panose="02070309020205020404" pitchFamily="49" charset="0"/>
            </a:endParaRPr>
          </a:p>
          <a:p>
            <a:pPr lvl="1"/>
            <a:r>
              <a:rPr lang="en-US" dirty="0" err="1">
                <a:latin typeface="Courier New" panose="02070309020205020404" pitchFamily="49" charset="0"/>
              </a:rPr>
              <a:t>meanTD</a:t>
            </a:r>
            <a:r>
              <a:rPr lang="en-US" dirty="0">
                <a:latin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</a:rPr>
              <a:t>] &lt;- mean(bug[ </a:t>
            </a:r>
            <a:r>
              <a:rPr lang="en-US" dirty="0" err="1">
                <a:latin typeface="Courier New" panose="02070309020205020404" pitchFamily="49" charset="0"/>
              </a:rPr>
              <a:t>isTD</a:t>
            </a:r>
            <a:r>
              <a:rPr lang="en-US" dirty="0">
                <a:latin typeface="Courier New" panose="02070309020205020404" pitchFamily="49" charset="0"/>
              </a:rPr>
              <a:t> ]) 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</a:rPr>
              <a:t>meanBM</a:t>
            </a:r>
            <a:r>
              <a:rPr lang="en-US" dirty="0">
                <a:latin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</a:rPr>
              <a:t>] &lt;- mean(bug[ ! </a:t>
            </a:r>
            <a:r>
              <a:rPr lang="en-US" dirty="0" err="1">
                <a:latin typeface="Courier New" panose="02070309020205020404" pitchFamily="49" charset="0"/>
              </a:rPr>
              <a:t>isTD</a:t>
            </a:r>
            <a:r>
              <a:rPr lang="en-US" dirty="0">
                <a:latin typeface="Courier New" panose="02070309020205020404" pitchFamily="49" charset="0"/>
              </a:rPr>
              <a:t> ])</a:t>
            </a:r>
          </a:p>
          <a:p>
            <a:pPr lvl="1"/>
            <a:r>
              <a:rPr lang="en-US" dirty="0">
                <a:latin typeface="Courier New" panose="02070309020205020404" pitchFamily="49" charset="0"/>
              </a:rPr>
              <a:t>names[</a:t>
            </a:r>
            <a:r>
              <a:rPr lang="en-US" dirty="0" err="1">
                <a:latin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</a:rPr>
              <a:t>] &lt;- </a:t>
            </a:r>
            <a:r>
              <a:rPr lang="en-US" dirty="0" err="1">
                <a:latin typeface="Courier New" panose="02070309020205020404" pitchFamily="49" charset="0"/>
              </a:rPr>
              <a:t>row.names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</a:rPr>
              <a:t>myT</a:t>
            </a:r>
            <a:r>
              <a:rPr lang="en-US" dirty="0">
                <a:latin typeface="Courier New" panose="02070309020205020404" pitchFamily="49" charset="0"/>
              </a:rPr>
              <a:t>)[</a:t>
            </a:r>
            <a:r>
              <a:rPr lang="en-US" dirty="0" err="1">
                <a:latin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</a:rPr>
              <a:t>]</a:t>
            </a:r>
          </a:p>
          <a:p>
            <a:pPr lvl="1"/>
            <a:endParaRPr lang="en-US" dirty="0">
              <a:latin typeface="Courier New" panose="02070309020205020404" pitchFamily="49" charset="0"/>
            </a:endParaRPr>
          </a:p>
          <a:p>
            <a:pPr lvl="1"/>
            <a:r>
              <a:rPr lang="en-US" dirty="0">
                <a:latin typeface="Courier New" panose="02070309020205020404" pitchFamily="49" charset="0"/>
              </a:rPr>
              <a:t>if( </a:t>
            </a:r>
            <a:r>
              <a:rPr lang="en-US" dirty="0" err="1">
                <a:latin typeface="Courier New" panose="02070309020205020404" pitchFamily="49" charset="0"/>
              </a:rPr>
              <a:t>pValues</a:t>
            </a:r>
            <a:r>
              <a:rPr lang="en-US" dirty="0">
                <a:latin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</a:rPr>
              <a:t>] &lt; 1e-07 ) </a:t>
            </a:r>
          </a:p>
          <a:p>
            <a:pPr lvl="1"/>
            <a:r>
              <a:rPr lang="en-US" dirty="0">
                <a:latin typeface="Courier New" panose="02070309020205020404" pitchFamily="49" charset="0"/>
              </a:rPr>
              <a:t>	{</a:t>
            </a:r>
          </a:p>
          <a:p>
            <a:pPr lvl="2"/>
            <a:r>
              <a:rPr lang="en-US" dirty="0" err="1">
                <a:latin typeface="Courier New" panose="02070309020205020404" pitchFamily="49" charset="0"/>
              </a:rPr>
              <a:t>graphMain</a:t>
            </a:r>
            <a:r>
              <a:rPr lang="en-US" dirty="0">
                <a:latin typeface="Courier New" panose="02070309020205020404" pitchFamily="49" charset="0"/>
              </a:rPr>
              <a:t> &lt;- paste( "p=" , format(</a:t>
            </a:r>
            <a:r>
              <a:rPr lang="en-US" dirty="0" err="1">
                <a:latin typeface="Courier New" panose="02070309020205020404" pitchFamily="49" charset="0"/>
              </a:rPr>
              <a:t>pValues</a:t>
            </a:r>
            <a:r>
              <a:rPr lang="en-US" dirty="0">
                <a:latin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</a:rPr>
              <a:t>],digits=3), "</a:t>
            </a:r>
            <a:r>
              <a:rPr lang="en-US" dirty="0" err="1">
                <a:latin typeface="Courier New" panose="02070309020205020404" pitchFamily="49" charset="0"/>
              </a:rPr>
              <a:t>wilcoxon_p</a:t>
            </a:r>
            <a:r>
              <a:rPr lang="en-US" dirty="0">
                <a:latin typeface="Courier New" panose="02070309020205020404" pitchFamily="49" charset="0"/>
              </a:rPr>
              <a:t>=" ,</a:t>
            </a:r>
          </a:p>
          <a:p>
            <a:pPr lvl="2"/>
            <a:r>
              <a:rPr lang="en-US" dirty="0">
                <a:latin typeface="Courier New" panose="02070309020205020404" pitchFamily="49" charset="0"/>
              </a:rPr>
              <a:t> format(</a:t>
            </a:r>
            <a:r>
              <a:rPr lang="en-US" dirty="0" err="1">
                <a:latin typeface="Courier New" panose="02070309020205020404" pitchFamily="49" charset="0"/>
              </a:rPr>
              <a:t>pValuesWilcoxon</a:t>
            </a:r>
            <a:r>
              <a:rPr lang="en-US" dirty="0">
                <a:latin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</a:rPr>
              <a:t>],digits=3))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boxplot( bug ~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isTD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ylab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 names[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],main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graphMain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xlab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="is TD")</a:t>
            </a:r>
          </a:p>
          <a:p>
            <a:pPr lvl="2"/>
            <a:r>
              <a:rPr lang="en-US" dirty="0" err="1">
                <a:latin typeface="Courier New" panose="02070309020205020404" pitchFamily="49" charset="0"/>
              </a:rPr>
              <a:t>myFrame</a:t>
            </a:r>
            <a:r>
              <a:rPr lang="en-US" dirty="0">
                <a:latin typeface="Courier New" panose="02070309020205020404" pitchFamily="49" charset="0"/>
              </a:rPr>
              <a:t> &lt;- </a:t>
            </a:r>
            <a:r>
              <a:rPr lang="en-US" dirty="0" err="1">
                <a:latin typeface="Courier New" panose="02070309020205020404" pitchFamily="49" charset="0"/>
              </a:rPr>
              <a:t>data.frame</a:t>
            </a:r>
            <a:r>
              <a:rPr lang="en-US" dirty="0">
                <a:latin typeface="Courier New" panose="02070309020205020404" pitchFamily="49" charset="0"/>
              </a:rPr>
              <a:t>( bug, </a:t>
            </a:r>
            <a:r>
              <a:rPr lang="en-US" dirty="0" err="1">
                <a:latin typeface="Courier New" panose="02070309020205020404" pitchFamily="49" charset="0"/>
              </a:rPr>
              <a:t>isTD</a:t>
            </a:r>
            <a:r>
              <a:rPr lang="en-US" dirty="0">
                <a:latin typeface="Courier New" panose="02070309020205020404" pitchFamily="49" charset="0"/>
              </a:rPr>
              <a:t>)</a:t>
            </a:r>
          </a:p>
          <a:p>
            <a:pPr lvl="2"/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stripchart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(bug ~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isTD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data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myFrame,vertical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 TRUE,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pch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 21, add=TRUE )</a:t>
            </a:r>
          </a:p>
          <a:p>
            <a:pPr lvl="2"/>
            <a:r>
              <a:rPr lang="en-US" dirty="0">
                <a:latin typeface="Courier New" panose="02070309020205020404" pitchFamily="49" charset="0"/>
              </a:rPr>
              <a:t>}</a:t>
            </a:r>
          </a:p>
          <a:p>
            <a:r>
              <a:rPr lang="en-US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3766" y="166256"/>
            <a:ext cx="1125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 a modest amount of coding we can run a t-test on every row of our spreadsheet and collect the results…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292924" y="6294796"/>
            <a:ext cx="117724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https://github.com/afodor/metagenomicsTools/blob/master/src/chapelHillWorkshop/quick_TTest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562597" y="1140030"/>
            <a:ext cx="973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9106394" y="4819398"/>
            <a:ext cx="973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488871" y="950028"/>
            <a:ext cx="4925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walk through every row in the spreadsheet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5557652" y="2458192"/>
            <a:ext cx="1341912" cy="380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92686" y="2873829"/>
            <a:ext cx="4891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run our statistical tests and capture the results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4251366" y="3586348"/>
            <a:ext cx="641268" cy="11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963889" y="3408220"/>
            <a:ext cx="417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will write about 100 plots to a PDF</a:t>
            </a:r>
          </a:p>
        </p:txBody>
      </p:sp>
    </p:spTree>
    <p:extLst>
      <p:ext uri="{BB962C8B-B14F-4D97-AF65-F5344CB8AC3E}">
        <p14:creationId xmlns:p14="http://schemas.microsoft.com/office/powerpoint/2010/main" val="5465797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7921" y="1883091"/>
            <a:ext cx="1064424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</a:rPr>
              <a:t>myFrame</a:t>
            </a:r>
            <a:r>
              <a:rPr lang="en-US" dirty="0">
                <a:latin typeface="Courier New" panose="02070309020205020404" pitchFamily="49" charset="0"/>
              </a:rPr>
              <a:t> &lt;- </a:t>
            </a:r>
            <a:r>
              <a:rPr lang="en-US" dirty="0" err="1">
                <a:latin typeface="Courier New" panose="02070309020205020404" pitchFamily="49" charset="0"/>
              </a:rPr>
              <a:t>data.frame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</a:rPr>
              <a:t>names,meanTD</a:t>
            </a:r>
            <a:r>
              <a:rPr lang="en-US" dirty="0">
                <a:latin typeface="Courier New" panose="02070309020205020404" pitchFamily="49" charset="0"/>
              </a:rPr>
              <a:t> ,</a:t>
            </a:r>
            <a:r>
              <a:rPr lang="en-US" dirty="0" err="1">
                <a:latin typeface="Courier New" panose="02070309020205020404" pitchFamily="49" charset="0"/>
              </a:rPr>
              <a:t>meanBM</a:t>
            </a:r>
            <a:r>
              <a:rPr lang="en-US" dirty="0">
                <a:latin typeface="Courier New" panose="02070309020205020404" pitchFamily="49" charset="0"/>
              </a:rPr>
              <a:t> ,</a:t>
            </a:r>
            <a:r>
              <a:rPr lang="en-US" dirty="0" err="1">
                <a:latin typeface="Courier New" panose="02070309020205020404" pitchFamily="49" charset="0"/>
              </a:rPr>
              <a:t>pValuesWilcoxon</a:t>
            </a:r>
            <a:r>
              <a:rPr lang="en-US" dirty="0">
                <a:latin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</a:rPr>
              <a:t>pValues</a:t>
            </a:r>
            <a:r>
              <a:rPr lang="en-US" dirty="0">
                <a:latin typeface="Courier New" panose="02070309020205020404" pitchFamily="49" charset="0"/>
              </a:rPr>
              <a:t>)</a:t>
            </a:r>
          </a:p>
          <a:p>
            <a:r>
              <a:rPr lang="en-US" dirty="0" err="1">
                <a:latin typeface="Courier New" panose="02070309020205020404" pitchFamily="49" charset="0"/>
              </a:rPr>
              <a:t>myFrame</a:t>
            </a:r>
            <a:r>
              <a:rPr lang="en-US" dirty="0">
                <a:latin typeface="Courier New" panose="02070309020205020404" pitchFamily="49" charset="0"/>
              </a:rPr>
              <a:t> &lt;- </a:t>
            </a:r>
            <a:r>
              <a:rPr lang="en-US" dirty="0" err="1">
                <a:latin typeface="Courier New" panose="02070309020205020404" pitchFamily="49" charset="0"/>
              </a:rPr>
              <a:t>myFrame</a:t>
            </a:r>
            <a:r>
              <a:rPr lang="en-US" dirty="0">
                <a:latin typeface="Courier New" panose="02070309020205020404" pitchFamily="49" charset="0"/>
              </a:rPr>
              <a:t> [order(</a:t>
            </a:r>
            <a:r>
              <a:rPr lang="en-US" dirty="0" err="1">
                <a:latin typeface="Courier New" panose="02070309020205020404" pitchFamily="49" charset="0"/>
              </a:rPr>
              <a:t>myFrame$pValues</a:t>
            </a:r>
            <a:r>
              <a:rPr lang="en-US" dirty="0">
                <a:latin typeface="Courier New" panose="02070309020205020404" pitchFamily="49" charset="0"/>
              </a:rPr>
              <a:t>),]</a:t>
            </a:r>
          </a:p>
          <a:p>
            <a:r>
              <a:rPr lang="en-US" dirty="0" err="1">
                <a:latin typeface="Courier New" panose="02070309020205020404" pitchFamily="49" charset="0"/>
              </a:rPr>
              <a:t>myFrame$adjustedP</a:t>
            </a:r>
            <a:r>
              <a:rPr lang="en-US" dirty="0">
                <a:latin typeface="Courier New" panose="02070309020205020404" pitchFamily="49" charset="0"/>
              </a:rPr>
              <a:t> &lt;- </a:t>
            </a:r>
            <a:r>
              <a:rPr lang="en-US" dirty="0" err="1">
                <a:latin typeface="Courier New" panose="02070309020205020404" pitchFamily="49" charset="0"/>
              </a:rPr>
              <a:t>p.adjust</a:t>
            </a:r>
            <a:r>
              <a:rPr lang="en-US" dirty="0">
                <a:latin typeface="Courier New" panose="02070309020205020404" pitchFamily="49" charset="0"/>
              </a:rPr>
              <a:t>( </a:t>
            </a:r>
            <a:r>
              <a:rPr lang="en-US" dirty="0" err="1">
                <a:latin typeface="Courier New" panose="02070309020205020404" pitchFamily="49" charset="0"/>
              </a:rPr>
              <a:t>myFrame$pValues</a:t>
            </a:r>
            <a:r>
              <a:rPr lang="en-US" dirty="0">
                <a:latin typeface="Courier New" panose="02070309020205020404" pitchFamily="49" charset="0"/>
              </a:rPr>
              <a:t>, method = "BH" 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write.table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</a:rPr>
              <a:t>myFrame</a:t>
            </a:r>
            <a:r>
              <a:rPr lang="en-US" dirty="0">
                <a:latin typeface="Courier New" panose="02070309020205020404" pitchFamily="49" charset="0"/>
              </a:rPr>
              <a:t>, file="pValuesFromTTest.txt",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sep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="\t",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row.names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=FALSE)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dev.off</a:t>
            </a:r>
            <a:r>
              <a:rPr lang="en-US" dirty="0">
                <a:latin typeface="Courier New" panose="02070309020205020404" pitchFamily="49" charset="0"/>
              </a:rPr>
              <a:t>()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80655" y="522514"/>
            <a:ext cx="7250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Finally write our results to a spreadsheet (including FDR adjustment 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167751" y="2327564"/>
            <a:ext cx="748145" cy="11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892146" y="213755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Best hits first!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8882743" y="2600696"/>
            <a:ext cx="546265" cy="83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488386" y="2529445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Add BH correction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45184" y="3515097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Dump to file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868883" y="3313216"/>
            <a:ext cx="1935678" cy="201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1413164" y="3914416"/>
            <a:ext cx="320633" cy="562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816927" y="4488873"/>
            <a:ext cx="8058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important; you won’t be able to open the PDF without closing it from 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(which is what this line does)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92924" y="6294796"/>
            <a:ext cx="117724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https://github.com/afodor/metagenomicsTools/blob/master/src/chapelHillWorkshop/quick_TTest</a:t>
            </a:r>
          </a:p>
        </p:txBody>
      </p:sp>
    </p:spTree>
    <p:extLst>
      <p:ext uri="{BB962C8B-B14F-4D97-AF65-F5344CB8AC3E}">
        <p14:creationId xmlns:p14="http://schemas.microsoft.com/office/powerpoint/2010/main" val="22608370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392" y="106878"/>
            <a:ext cx="528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end up with a nice, ordered list of all our hits…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46" y="1155988"/>
            <a:ext cx="10914413" cy="409290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10331532" y="5355771"/>
            <a:ext cx="534390" cy="415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0005" y="5640780"/>
            <a:ext cx="11632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Even after correction, these hits are highly significant!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(This is because comparing two tissues reliably produces some of the biggest difference in microbiome research)</a:t>
            </a:r>
          </a:p>
        </p:txBody>
      </p:sp>
    </p:spTree>
    <p:extLst>
      <p:ext uri="{BB962C8B-B14F-4D97-AF65-F5344CB8AC3E}">
        <p14:creationId xmlns:p14="http://schemas.microsoft.com/office/powerpoint/2010/main" val="2822766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87532" y="-47502"/>
            <a:ext cx="64812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many genes are significant at a 5% false discovery rate?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have R tell us really quickly…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41" y="920770"/>
            <a:ext cx="8945936" cy="2665577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5759532" y="3040083"/>
            <a:ext cx="617517" cy="54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634767" y="3586347"/>
            <a:ext cx="7366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Even using “stringent” Bonferroni correction, there are many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many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hits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1841" y="3811984"/>
            <a:ext cx="21980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 an exercise: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Run this code in R: 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7303" y="4620373"/>
            <a:ext cx="117724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https://github.com/afodor/metagenomicsTools/blob/master/src/chapelHillWorkshop/quick_TTest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1841" y="5189516"/>
            <a:ext cx="39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file the code depends on is here: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1673" y="5459243"/>
            <a:ext cx="119980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https://github.com/afodor/ChapelHillWorkshop/blob/master/humann2_genefamilies.LABELS2OnlyAbundant.txt.gz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0016" y="6032668"/>
            <a:ext cx="10606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many genes are significantly different under BH and Bonferroni correction for the non-parametric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Wilcoxon test (with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pvalues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held 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pValuesWilcoxon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195229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3761" y="0"/>
            <a:ext cx="7357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of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my favorite visualizations is to plot the distribution of all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pValues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16738" y="845518"/>
            <a:ext cx="2419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hist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pValues,breaks</a:t>
            </a:r>
            <a:r>
              <a:rPr lang="en-US" dirty="0">
                <a:solidFill>
                  <a:srgbClr val="FF0000"/>
                </a:solidFill>
              </a:rPr>
              <a:t>=30)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33" y="1381101"/>
            <a:ext cx="5004994" cy="50008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826" y="945884"/>
            <a:ext cx="5597236" cy="559263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35126" y="849684"/>
            <a:ext cx="3280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hist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pValuesWilcoxon,breaks</a:t>
            </a:r>
            <a:r>
              <a:rPr lang="en-US" dirty="0">
                <a:solidFill>
                  <a:srgbClr val="FF0000"/>
                </a:solidFill>
              </a:rPr>
              <a:t>=30)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4533" y="6495805"/>
            <a:ext cx="8298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emphasizes how enormous the differences between the tissue types are…</a:t>
            </a:r>
          </a:p>
        </p:txBody>
      </p:sp>
    </p:spTree>
    <p:extLst>
      <p:ext uri="{BB962C8B-B14F-4D97-AF65-F5344CB8AC3E}">
        <p14:creationId xmlns:p14="http://schemas.microsoft.com/office/powerpoint/2010/main" val="29345456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6A2EC9-D764-4C8A-9C99-37B66CB9CD3F}"/>
              </a:ext>
            </a:extLst>
          </p:cNvPr>
          <p:cNvSpPr txBox="1"/>
          <p:nvPr/>
        </p:nvSpPr>
        <p:spPr>
          <a:xfrm>
            <a:off x="275573" y="375781"/>
            <a:ext cx="921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pdf file that we generated (topHits.pdf) gives us a more detailed view of each gene…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24AEA3-93D8-48C9-8312-831DF6A6E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646" y="908137"/>
            <a:ext cx="5681324" cy="555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8613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13164" y="2956954"/>
            <a:ext cx="9255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Let’s switch to a more challenging dataset where the differences are much more subtle…</a:t>
            </a:r>
          </a:p>
        </p:txBody>
      </p:sp>
    </p:spTree>
    <p:extLst>
      <p:ext uri="{BB962C8B-B14F-4D97-AF65-F5344CB8AC3E}">
        <p14:creationId xmlns:p14="http://schemas.microsoft.com/office/powerpoint/2010/main" val="751567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19401" y="1219201"/>
            <a:ext cx="6058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Mucosal biopsies from 33 “case” and 38 “control” patients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Tissue collected from same area in case and control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00401" y="2069068"/>
            <a:ext cx="5955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454 sequencing targeting the conserved 16S rRNA gene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rot="5400000">
            <a:off x="5067300" y="2564368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276601" y="2678668"/>
            <a:ext cx="505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~1,200,000 sequences of ~400 basepairs each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rot="5400000">
            <a:off x="5068094" y="3173174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19400" y="3288268"/>
            <a:ext cx="6571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Group the sequences into 742 clusters (that are 97% identical)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5400000">
            <a:off x="5068094" y="1953974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362200" y="6324601"/>
            <a:ext cx="8229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Arial" pitchFamily="34" charset="0"/>
                <a:cs typeface="Arial" pitchFamily="34" charset="0"/>
              </a:rPr>
              <a:t>Nina </a:t>
            </a:r>
            <a:r>
              <a:rPr lang="en-US" sz="1100" dirty="0" err="1">
                <a:latin typeface="Arial" pitchFamily="34" charset="0"/>
                <a:cs typeface="Arial" pitchFamily="34" charset="0"/>
              </a:rPr>
              <a:t>Sanapareddy</a:t>
            </a:r>
            <a:r>
              <a:rPr lang="en-US" sz="1100" dirty="0">
                <a:latin typeface="Arial" pitchFamily="34" charset="0"/>
                <a:cs typeface="Arial" pitchFamily="34" charset="0"/>
              </a:rPr>
              <a:t>, Ryan M </a:t>
            </a:r>
            <a:r>
              <a:rPr lang="en-US" sz="1100" dirty="0" err="1">
                <a:latin typeface="Arial" pitchFamily="34" charset="0"/>
                <a:cs typeface="Arial" pitchFamily="34" charset="0"/>
              </a:rPr>
              <a:t>Legge</a:t>
            </a:r>
            <a:r>
              <a:rPr lang="en-US" sz="11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1100" dirty="0" err="1">
                <a:latin typeface="Arial" pitchFamily="34" charset="0"/>
                <a:cs typeface="Arial" pitchFamily="34" charset="0"/>
              </a:rPr>
              <a:t>Biljana</a:t>
            </a:r>
            <a:r>
              <a:rPr lang="en-US" sz="11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100" dirty="0" err="1">
                <a:latin typeface="Arial" pitchFamily="34" charset="0"/>
                <a:cs typeface="Arial" pitchFamily="34" charset="0"/>
              </a:rPr>
              <a:t>Jovov</a:t>
            </a:r>
            <a:r>
              <a:rPr lang="en-US" sz="1100" dirty="0">
                <a:latin typeface="Arial" pitchFamily="34" charset="0"/>
                <a:cs typeface="Arial" pitchFamily="34" charset="0"/>
              </a:rPr>
              <a:t>, Amber McCoy, Lauren </a:t>
            </a:r>
            <a:r>
              <a:rPr lang="en-US" sz="1100" dirty="0" err="1">
                <a:latin typeface="Arial" pitchFamily="34" charset="0"/>
                <a:cs typeface="Arial" pitchFamily="34" charset="0"/>
              </a:rPr>
              <a:t>Burcal</a:t>
            </a:r>
            <a:r>
              <a:rPr lang="en-US" sz="1100" dirty="0">
                <a:latin typeface="Arial" pitchFamily="34" charset="0"/>
                <a:cs typeface="Arial" pitchFamily="34" charset="0"/>
              </a:rPr>
              <a:t>, Felix </a:t>
            </a:r>
            <a:r>
              <a:rPr lang="en-US" sz="1100" dirty="0" err="1">
                <a:latin typeface="Arial" pitchFamily="34" charset="0"/>
                <a:cs typeface="Arial" pitchFamily="34" charset="0"/>
              </a:rPr>
              <a:t>Araujo</a:t>
            </a:r>
            <a:r>
              <a:rPr lang="en-US" sz="1100" dirty="0">
                <a:latin typeface="Arial" pitchFamily="34" charset="0"/>
                <a:cs typeface="Arial" pitchFamily="34" charset="0"/>
              </a:rPr>
              <a:t>-Perez, Thomas A Randall, Joseph </a:t>
            </a:r>
            <a:r>
              <a:rPr lang="en-US" sz="1100" dirty="0" err="1">
                <a:latin typeface="Arial" pitchFamily="34" charset="0"/>
                <a:cs typeface="Arial" pitchFamily="34" charset="0"/>
              </a:rPr>
              <a:t>Galanko</a:t>
            </a:r>
            <a:r>
              <a:rPr lang="en-US" sz="1100" dirty="0">
                <a:latin typeface="Arial" pitchFamily="34" charset="0"/>
                <a:cs typeface="Arial" pitchFamily="34" charset="0"/>
              </a:rPr>
              <a:t>, Andrew Benson, Robert S Sandler, John F Rawls, </a:t>
            </a:r>
            <a:r>
              <a:rPr lang="en-US" sz="1100" dirty="0" err="1">
                <a:latin typeface="Arial" pitchFamily="34" charset="0"/>
                <a:cs typeface="Arial" pitchFamily="34" charset="0"/>
              </a:rPr>
              <a:t>Zaid</a:t>
            </a:r>
            <a:r>
              <a:rPr lang="en-US" sz="11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100" dirty="0" err="1">
                <a:latin typeface="Arial" pitchFamily="34" charset="0"/>
                <a:cs typeface="Arial" pitchFamily="34" charset="0"/>
              </a:rPr>
              <a:t>Abdo</a:t>
            </a:r>
            <a:r>
              <a:rPr lang="en-US" sz="1100" dirty="0">
                <a:latin typeface="Arial" pitchFamily="34" charset="0"/>
                <a:cs typeface="Arial" pitchFamily="34" charset="0"/>
              </a:rPr>
              <a:t>, Anthony A Fodor </a:t>
            </a:r>
            <a:r>
              <a:rPr lang="en-US" sz="1100" dirty="0" err="1">
                <a:latin typeface="Arial" pitchFamily="34" charset="0"/>
                <a:cs typeface="Arial" pitchFamily="34" charset="0"/>
              </a:rPr>
              <a:t>Temitope</a:t>
            </a:r>
            <a:r>
              <a:rPr lang="en-US" sz="1100" dirty="0">
                <a:latin typeface="Arial" pitchFamily="34" charset="0"/>
                <a:cs typeface="Arial" pitchFamily="34" charset="0"/>
              </a:rPr>
              <a:t> O </a:t>
            </a:r>
            <a:r>
              <a:rPr lang="en-US" sz="1100" dirty="0" err="1">
                <a:latin typeface="Arial" pitchFamily="34" charset="0"/>
                <a:cs typeface="Arial" pitchFamily="34" charset="0"/>
              </a:rPr>
              <a:t>Keku</a:t>
            </a:r>
            <a:r>
              <a:rPr lang="en-US" sz="1100" dirty="0">
                <a:latin typeface="Arial" pitchFamily="34" charset="0"/>
                <a:cs typeface="Arial" pitchFamily="34" charset="0"/>
              </a:rPr>
              <a:t>. ISME J. 2012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24396" y="76201"/>
            <a:ext cx="91198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itchFamily="34" charset="0"/>
                <a:cs typeface="Arial" pitchFamily="34" charset="0"/>
              </a:rPr>
              <a:t>Is there a microbial signature associated with the development of </a:t>
            </a:r>
          </a:p>
          <a:p>
            <a:r>
              <a:rPr lang="en-US" sz="2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                            colorectal adenomas?</a:t>
            </a:r>
            <a:endParaRPr lang="en-US" sz="2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67000" y="5943600"/>
            <a:ext cx="769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http://www.nature.com/ismej/journal/v6/n10/full/ismej201243a.html</a:t>
            </a:r>
            <a:endParaRPr lang="en-US" dirty="0"/>
          </a:p>
        </p:txBody>
      </p:sp>
      <p:sp>
        <p:nvSpPr>
          <p:cNvPr id="55298" name="AutoShape 2" descr="data:image/jpeg;base64,/9j/4AAQSkZJRgABAQAAAQABAAD/2wCEAAkGBhQSERQUEhMWFBQVFRoaGBQXGRUfIBoUFSAdHBUZGBgXICcfGx0mHB0VIzEgLycsLCwtGB49NTAsNSkrOCkBCQoKDgwOGg8PGiwkHyQ0LSwpLSwpKS0sLCwsKSwpLCwsNSwsKSwsLCwsKSwsKSwsLCwsKSwpKSwpLCksKSwsLP/AABEIAGMATwMBIgACEQEDEQH/xAAcAAABBAMBAAAAAAAAAAAAAAAGAwQFBwABAgj/xAA2EAACAQMCBAQEBQMEAwAAAAABAhEAAyEEEgUxQVEGByJhEzJxgUKRobHBFPDxFSOCklJicv/EABkBAAMBAQEAAAAAAAAAAAAAAAMEBQIBAP/EACARAAMAAgICAwEAAAAAAAAAAAABAgMRITESEwRBYSL/2gAMAwEAAhEDEQA/ALEC11trsLXRxzqjsjaGeu1qWbbXHPpUSf8AHecRVYeJPNxwzLpyqqPlYAMW7yW+UewH3pDzL8Z7nNmxdJVfmURG8yJ3HJMHpABqsbvbtzx+nvQMmXXCHcOBa3QXnzW4gDm8DBmNi/YGOdSmg859SrE3FR1MYPT3Uj9qr6zpT0GO3tS6cNkdQRQPdS+xn0y/ov3wf48ta47IKXByHRvp17mis268v6HU3bDq9p2R1MqVMEff+KuPwh5sWr4S1qQbd0+k3MbS3c/+M0xGVUKZcDnlB78OtFKWGRitFaKLaM2UKeYvG/6bSMZgkFR/yECJPejACqi86eNqQtgSSGDHtABH7k/lWXWk2FxxukiqHcdBJ55pbS6MsQT150hp8tFFXDdEO1TMlaLOKPLk1w/gJIkCR/eadXOFkdKKOEaVtuBiImuLunktIilKsfiFoCNXpIqKcG2ZHWf1/Y0XcX0uzLECeVQOrtBlMZjv7UzitimaEXv4D43/AFWltkmXRED/AP1HX8qJDbqtPIa9u019Ygo4nlkMDE/T+atLZVLyIlTpsSYQK82eZ+tNzXXSREmB09K4X9Bz969MNbkH+8da87+aHC4vC6QVDhj7SG9KjqTtK1iuZYTDxQHcKP8AuLJge/ejOztRQzH0nlEeozEDnH5fSoHhHDhFtyJmcxRO3Cw6gosHnK9x1qXkqdrZbxRSngY3eJtBKNcVREmXjMxuP0n8ql9PqLipDDKiTvOYx0+4poeHgzLH1GWw2T3IHM040WkLHaoJgQq9Y6kxyrFNaCxNbIvXXlMMoZrkFmLQIUwVVBzkZnv0rdviF1xbX4m7eM22kqoLQAwP5479K7/09txU49z+gM1s8Pa22+IYGR7Ecj71uaSB1jph15Q8MFq5qNgKqbjoATOLOGbdAn1tHtVoFaGPLDRheH2nj1Puljn8bHHtMn6mi0iqHkRbXLEwtV95peE31Kp8Nd7bgABzU5G73XlI9qsQCktbY3IwgkkEYMc8c66q0zK/DzZw22q2nV3IuLc9CxhkJYOy9oIAqZ4Xq9pE8qIeM+W974u4qxAYsNkEAARnAzEn3zyoOt3YNJ/KxJcor/Ezb4YW3tSLqhZhZkx1qKGiuAlhqGG35VUDbH/tiSfvTNLzEQhA+tdLdJHrulfYARSikedDTVaNt+57jEn3MR7D+aU4hrpWJnFNuIbfwXGY/bFOPD/BG1eptWEkyRubsgy7H7UaI20AyX4pl6eDdJ8PQaZe1lT929X81MEVlm3tAA5AAD6DArqnSO1s5ArcVG63jiW3W2Jd3MAAGBgmWYCBgNjnioHifGNQ0GGt2+ly31nGZzI7exrjpI1ONsfeL/GdnRWmBYNeI9FkHMnkWH4V96oW7aYjcue4/kUWce8IkM960C1n8Ts4Zt0lXfnJXcB6veoOxa2ypwQaWyW9j+LGkuCN0/EYMHB96ltPq7UerJptqtCjc1z3qNu8NjkT+dC/ljCdSP8AX6u3+HHvVzeWXh23Y0du8F/3b6BmY89pyqjsIzHfnVAFINFvhbiuptqrWb7IZjbMghTAlSSMD6fpTGPSFczdHoSK5YUAcM80dpZdXaKhDBuoJ9iSnOM9J+lGmh43ZvCbV1WkTE5/6nP6UUVcgZb0f9Nuf4jFCd6qAzfnuME9oA/U0pp9bp9QN103DA2kMSNrNnkpgNBwRH0ploPETXiqXHQXJ2qWVgrhJ3bmB2h94xGJXK5pQyl5fU7NcDgshX5gQ0sgEE7oJPKGJrC/Qx3xzTaghRYRLqozSCVClIzuYGQWwAeRJMxQxxrw4xVb9m26q07rTfPaK4ZW7ke0yM0TOEtqbl24u0AEsgYKBdIFwCOXpCiD0AzXfEOGkFfhG4i/ELIihe3Pc0yvP3AJEVm432bmnL2VjvpDUPRz4ut2vgJqNiF7jOdsMzNBnmkGAJ6cozUWOEop23bNs+uS63LmLZAlRGAJYQxgdzmg+ljHuWugHuWWZgqqWdjCqokk+wFFfA/Dl22hDAK5WdhIku3ykE+mCBt745SDRk3AdOhA06tbN6EO0ZUjLkXDJHYiY7U34pwpgyPdAbeCGUZQlWIEgcjHqI6GSKNK1wAutkNw+1uQEMxDBSVK28c90OZnaQT2hiM06u6BvVtS0z5AJknYphd55Ax1AkgCnT6Nrd2zsEtn0gjaQFIAyMTyDDn6dwpbhmrV7QYqxCGT6SChubvT6pDKScHlg9a0jATcW4bac+q2phlYYHzblWSORMM2T3qL41aFnS6j4QC7PiqsdFC4Gf3rKyvT0eOvBlkXNLa3CfiadHfpLqYDY6x160vwzVv/AKhqLW4/DW0rKnQMygsR9SSfvWVlDZwS4zaH9Izx6lWyQfcMBPvgkUGpb9HMiJXBYSqsSAYORKrg9qyso09HSduEiwlwFg5WSQSMxumAYmSf8Utf0yi1gfPqvVk5lASPYT05ZNZWVh9nhbh9kXLNhHypLqckHapfb6hnG1czOKaajTj4rWc/CLRtk8gu4CZmN2edarK9PTOH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5300" name="Picture 4" descr="http://www.med.unc.edu/oge/stad/transmed/current-trainees-1/mentor-photos/keku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20963" y="4114801"/>
            <a:ext cx="942975" cy="1181101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/>
        </p:nvSpPr>
        <p:spPr>
          <a:xfrm>
            <a:off x="3839962" y="5334000"/>
            <a:ext cx="1570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Temitope</a:t>
            </a:r>
            <a:r>
              <a:rPr lang="en-US" dirty="0"/>
              <a:t> </a:t>
            </a:r>
            <a:r>
              <a:rPr lang="en-US" dirty="0" err="1"/>
              <a:t>Keku</a:t>
            </a:r>
            <a:endParaRPr lang="en-US" dirty="0"/>
          </a:p>
        </p:txBody>
      </p:sp>
      <p:pic>
        <p:nvPicPr>
          <p:cNvPr id="553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12509" y="4038600"/>
            <a:ext cx="79363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ectangle 15"/>
          <p:cNvSpPr/>
          <p:nvPr/>
        </p:nvSpPr>
        <p:spPr>
          <a:xfrm>
            <a:off x="6047170" y="5421868"/>
            <a:ext cx="1877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Nina </a:t>
            </a:r>
            <a:r>
              <a:rPr lang="en-US" dirty="0" err="1"/>
              <a:t>Sanapareddy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0630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8135" y="237508"/>
            <a:ext cx="10632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version of the dataset is here..  (note this is a different taxonomic scheme than the published data…)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261" y="1150607"/>
            <a:ext cx="9271907" cy="47107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0005" y="1116281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71 samples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902525" y="1567543"/>
            <a:ext cx="0" cy="4548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42608" y="783773"/>
            <a:ext cx="1117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92 genera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284519" y="950026"/>
            <a:ext cx="51301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6061914"/>
            <a:ext cx="123265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https://github.com/afodor/metagenomicsTools/blob/master/src/gamlssDemo/genusPivotedTaxaAsColumnsNormCaseContol.txt</a:t>
            </a:r>
          </a:p>
        </p:txBody>
      </p:sp>
    </p:spTree>
    <p:extLst>
      <p:ext uri="{BB962C8B-B14F-4D97-AF65-F5344CB8AC3E}">
        <p14:creationId xmlns:p14="http://schemas.microsoft.com/office/powerpoint/2010/main" val="364874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509" y="1330040"/>
            <a:ext cx="7806503" cy="355578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10640" y="0"/>
            <a:ext cx="11585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Just as in the previous dataset, for each genus we can form a null hypothesis of no association with case/control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0644" y="665020"/>
            <a:ext cx="3168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set up much as before….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194460" y="4465124"/>
            <a:ext cx="13062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512622" y="4239490"/>
            <a:ext cx="5955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we will use a one-way ANOVA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(equivalent to a t-test with assumption of equal variance)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0644" y="5438899"/>
            <a:ext cx="453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We’ll talk about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all those other tests in a bit!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64176" y="6423207"/>
            <a:ext cx="110955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https://github.com/afodor/metagenomicsTools/blob/master/src/gamlssDemo/quickFit.txt</a:t>
            </a:r>
          </a:p>
        </p:txBody>
      </p:sp>
    </p:spTree>
    <p:extLst>
      <p:ext uri="{BB962C8B-B14F-4D97-AF65-F5344CB8AC3E}">
        <p14:creationId xmlns:p14="http://schemas.microsoft.com/office/powerpoint/2010/main" val="3401895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4986" y="588723"/>
            <a:ext cx="103434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the workshop on the first day, we end up with a large spreadsheet ( ~ 100 MB uncompressed)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(just barely) open this in Excel…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472" y="2423786"/>
            <a:ext cx="10064641" cy="214821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80548" y="1653436"/>
            <a:ext cx="5040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have 20 samples corresponding to samples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217090" y="2073058"/>
            <a:ext cx="457200" cy="263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0584493" y="1913071"/>
            <a:ext cx="1014608" cy="310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814192" y="4572000"/>
            <a:ext cx="695194" cy="501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26301" y="5123146"/>
            <a:ext cx="8561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have 651,705 rows, correspond to different gene families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135685" y="5855918"/>
            <a:ext cx="5506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do we make sense of such a complex dataset?</a:t>
            </a:r>
          </a:p>
        </p:txBody>
      </p:sp>
    </p:spTree>
    <p:extLst>
      <p:ext uri="{BB962C8B-B14F-4D97-AF65-F5344CB8AC3E}">
        <p14:creationId xmlns:p14="http://schemas.microsoft.com/office/powerpoint/2010/main" val="29189386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63782" y="-71252"/>
            <a:ext cx="9909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we are taxa are in columns, but the same idea.  Walk through, build a model for each taxa</a:t>
            </a:r>
          </a:p>
        </p:txBody>
      </p:sp>
      <p:sp>
        <p:nvSpPr>
          <p:cNvPr id="3" name="Rectangle 2"/>
          <p:cNvSpPr/>
          <p:nvPr/>
        </p:nvSpPr>
        <p:spPr>
          <a:xfrm>
            <a:off x="352301" y="-46307"/>
            <a:ext cx="11839699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pdf("genus.pdf")</a:t>
            </a:r>
          </a:p>
          <a:p>
            <a:r>
              <a:rPr lang="en-US" dirty="0"/>
              <a:t>par(</a:t>
            </a:r>
            <a:r>
              <a:rPr lang="en-US" dirty="0" err="1"/>
              <a:t>mfrow</a:t>
            </a:r>
            <a:r>
              <a:rPr lang="en-US" dirty="0"/>
              <a:t>=c(3,2))</a:t>
            </a:r>
          </a:p>
          <a:p>
            <a:endParaRPr lang="en-US" dirty="0"/>
          </a:p>
          <a:p>
            <a:r>
              <a:rPr lang="en-US" dirty="0"/>
              <a:t>for( </a:t>
            </a:r>
            <a:r>
              <a:rPr lang="en-US" dirty="0" err="1"/>
              <a:t>i</a:t>
            </a:r>
            <a:r>
              <a:rPr lang="en-US" dirty="0"/>
              <a:t> in 2:ncol(</a:t>
            </a:r>
            <a:r>
              <a:rPr lang="en-US" dirty="0" err="1"/>
              <a:t>myT</a:t>
            </a:r>
            <a:r>
              <a:rPr lang="en-US" dirty="0"/>
              <a:t>))</a:t>
            </a:r>
          </a:p>
          <a:p>
            <a:r>
              <a:rPr lang="en-US" dirty="0"/>
              <a:t>{</a:t>
            </a:r>
          </a:p>
          <a:p>
            <a:r>
              <a:rPr lang="nn-NO" dirty="0"/>
              <a:t>	myFrame &lt;- data.frame( bug = myT[,i], logBug = log10(myT[,i] + + 0.00001),</a:t>
            </a:r>
          </a:p>
          <a:p>
            <a:r>
              <a:rPr lang="en-US" dirty="0"/>
              <a:t>	 </a:t>
            </a:r>
            <a:r>
              <a:rPr lang="en-US" dirty="0" err="1"/>
              <a:t>isCase</a:t>
            </a:r>
            <a:r>
              <a:rPr lang="en-US" dirty="0"/>
              <a:t> = </a:t>
            </a:r>
            <a:r>
              <a:rPr lang="en-US" dirty="0" err="1"/>
              <a:t>grepl</a:t>
            </a:r>
            <a:r>
              <a:rPr lang="en-US" dirty="0"/>
              <a:t>("case",</a:t>
            </a:r>
            <a:r>
              <a:rPr lang="en-US" dirty="0" err="1"/>
              <a:t>row.names</a:t>
            </a:r>
            <a:r>
              <a:rPr lang="en-US" dirty="0"/>
              <a:t>(</a:t>
            </a:r>
            <a:r>
              <a:rPr lang="en-US" dirty="0" err="1"/>
              <a:t>myT</a:t>
            </a:r>
            <a:r>
              <a:rPr lang="en-US" dirty="0"/>
              <a:t>)))</a:t>
            </a:r>
          </a:p>
          <a:p>
            <a:r>
              <a:rPr lang="en-US" dirty="0"/>
              <a:t>	</a:t>
            </a:r>
            <a:r>
              <a:rPr lang="en-US" dirty="0" err="1"/>
              <a:t>myLm</a:t>
            </a:r>
            <a:r>
              <a:rPr lang="en-US" dirty="0"/>
              <a:t> &lt;- lm( </a:t>
            </a:r>
            <a:r>
              <a:rPr lang="en-US" dirty="0" err="1"/>
              <a:t>myFrame$logBug</a:t>
            </a:r>
            <a:r>
              <a:rPr lang="en-US" dirty="0"/>
              <a:t> ~ </a:t>
            </a:r>
            <a:r>
              <a:rPr lang="en-US" dirty="0" err="1"/>
              <a:t>myFrame$isCase</a:t>
            </a:r>
            <a:r>
              <a:rPr lang="en-US" dirty="0"/>
              <a:t> )</a:t>
            </a:r>
          </a:p>
          <a:p>
            <a:r>
              <a:rPr lang="en-US" dirty="0"/>
              <a:t>	index &lt;- </a:t>
            </a:r>
            <a:r>
              <a:rPr lang="en-US" dirty="0" err="1"/>
              <a:t>i</a:t>
            </a:r>
            <a:r>
              <a:rPr lang="en-US" dirty="0"/>
              <a:t> -1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lmPValues</a:t>
            </a:r>
            <a:r>
              <a:rPr lang="en-US" dirty="0"/>
              <a:t>[index] &lt;- </a:t>
            </a:r>
            <a:r>
              <a:rPr lang="en-US" dirty="0" err="1"/>
              <a:t>anova</a:t>
            </a:r>
            <a:r>
              <a:rPr lang="en-US" dirty="0"/>
              <a:t>(</a:t>
            </a:r>
            <a:r>
              <a:rPr lang="en-US" dirty="0" err="1"/>
              <a:t>myLm</a:t>
            </a:r>
            <a:r>
              <a:rPr lang="en-US" dirty="0"/>
              <a:t>)$"</a:t>
            </a:r>
            <a:r>
              <a:rPr lang="en-US" dirty="0" err="1"/>
              <a:t>Pr</a:t>
            </a:r>
            <a:r>
              <a:rPr lang="en-US" dirty="0"/>
              <a:t>(&gt;F)"[1]</a:t>
            </a:r>
          </a:p>
          <a:p>
            <a:r>
              <a:rPr lang="en-US" dirty="0"/>
              <a:t>	names[index] &lt;- names( </a:t>
            </a:r>
            <a:r>
              <a:rPr lang="en-US" dirty="0" err="1"/>
              <a:t>myT</a:t>
            </a:r>
            <a:r>
              <a:rPr lang="en-US" dirty="0"/>
              <a:t>)[</a:t>
            </a:r>
            <a:r>
              <a:rPr lang="en-US" dirty="0" err="1"/>
              <a:t>i</a:t>
            </a:r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/>
              <a:t>	if( </a:t>
            </a:r>
            <a:r>
              <a:rPr lang="en-US" dirty="0" err="1"/>
              <a:t>lmPValues</a:t>
            </a:r>
            <a:r>
              <a:rPr lang="en-US" dirty="0"/>
              <a:t>[index] &lt; 0.05) </a:t>
            </a:r>
          </a:p>
          <a:p>
            <a:pPr lvl="2"/>
            <a:r>
              <a:rPr lang="en-US" dirty="0"/>
              <a:t>{</a:t>
            </a:r>
          </a:p>
          <a:p>
            <a:pPr lvl="3"/>
            <a:r>
              <a:rPr lang="en-US" dirty="0" err="1"/>
              <a:t>graphMain</a:t>
            </a:r>
            <a:r>
              <a:rPr lang="en-US" dirty="0"/>
              <a:t> &lt;- paste( "p=" , format(</a:t>
            </a:r>
            <a:r>
              <a:rPr lang="en-US" dirty="0" err="1"/>
              <a:t>lmPValues</a:t>
            </a:r>
            <a:r>
              <a:rPr lang="en-US" dirty="0"/>
              <a:t>[index],digits=3))</a:t>
            </a:r>
          </a:p>
          <a:p>
            <a:pPr lvl="3"/>
            <a:r>
              <a:rPr lang="en-US" dirty="0"/>
              <a:t>boxplot( </a:t>
            </a:r>
            <a:r>
              <a:rPr lang="en-US" dirty="0" err="1"/>
              <a:t>as.numeric</a:t>
            </a:r>
            <a:r>
              <a:rPr lang="en-US" dirty="0"/>
              <a:t>(</a:t>
            </a:r>
            <a:r>
              <a:rPr lang="en-US" dirty="0" err="1"/>
              <a:t>myFrame$logBug</a:t>
            </a:r>
            <a:r>
              <a:rPr lang="en-US" dirty="0"/>
              <a:t>) ~ </a:t>
            </a:r>
            <a:r>
              <a:rPr lang="en-US" dirty="0" err="1"/>
              <a:t>myFrame$isCase</a:t>
            </a:r>
            <a:r>
              <a:rPr lang="en-US" dirty="0"/>
              <a:t>, </a:t>
            </a:r>
          </a:p>
          <a:p>
            <a:pPr lvl="3"/>
            <a:r>
              <a:rPr lang="en-US" dirty="0" err="1"/>
              <a:t>ylab</a:t>
            </a:r>
            <a:r>
              <a:rPr lang="en-US" dirty="0"/>
              <a:t> = paste("log10(",names[index],")",</a:t>
            </a:r>
            <a:r>
              <a:rPr lang="en-US" dirty="0" err="1"/>
              <a:t>sep</a:t>
            </a:r>
            <a:r>
              <a:rPr lang="en-US" dirty="0"/>
              <a:t>=""),main = </a:t>
            </a:r>
            <a:r>
              <a:rPr lang="en-US" dirty="0" err="1"/>
              <a:t>graphMain</a:t>
            </a:r>
            <a:r>
              <a:rPr lang="en-US" dirty="0"/>
              <a:t> , </a:t>
            </a:r>
            <a:r>
              <a:rPr lang="en-US" dirty="0" err="1"/>
              <a:t>xlab</a:t>
            </a:r>
            <a:r>
              <a:rPr lang="en-US" dirty="0"/>
              <a:t>="is Case")</a:t>
            </a:r>
          </a:p>
          <a:p>
            <a:pPr lvl="3"/>
            <a:r>
              <a:rPr lang="en-US" dirty="0" err="1"/>
              <a:t>stripchart</a:t>
            </a:r>
            <a:r>
              <a:rPr lang="en-US" dirty="0"/>
              <a:t>(</a:t>
            </a:r>
            <a:r>
              <a:rPr lang="en-US" dirty="0" err="1"/>
              <a:t>logBug</a:t>
            </a:r>
            <a:r>
              <a:rPr lang="en-US" dirty="0"/>
              <a:t> ~ </a:t>
            </a:r>
            <a:r>
              <a:rPr lang="en-US" dirty="0" err="1"/>
              <a:t>isCase</a:t>
            </a:r>
            <a:r>
              <a:rPr lang="en-US" dirty="0"/>
              <a:t>, data = </a:t>
            </a:r>
            <a:r>
              <a:rPr lang="en-US" dirty="0" err="1"/>
              <a:t>myFrame,vertical</a:t>
            </a:r>
            <a:r>
              <a:rPr lang="en-US" dirty="0"/>
              <a:t> = TRUE, </a:t>
            </a:r>
            <a:r>
              <a:rPr lang="en-US" dirty="0" err="1"/>
              <a:t>pch</a:t>
            </a:r>
            <a:r>
              <a:rPr lang="en-US" dirty="0"/>
              <a:t> = 21, add=TRUE )</a:t>
            </a:r>
          </a:p>
          <a:p>
            <a:pPr lvl="2"/>
            <a:r>
              <a:rPr lang="en-US" dirty="0"/>
              <a:t>}</a:t>
            </a:r>
          </a:p>
          <a:p>
            <a:r>
              <a:rPr lang="en-US" dirty="0"/>
              <a:t>}</a:t>
            </a:r>
          </a:p>
          <a:p>
            <a:r>
              <a:rPr lang="en-US" dirty="0" err="1"/>
              <a:t>dev.off</a:t>
            </a:r>
            <a:r>
              <a:rPr lang="en-US" dirty="0"/>
              <a:t>()</a:t>
            </a:r>
            <a:endParaRPr lang="en-US" dirty="0">
              <a:latin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27721" y="1864424"/>
            <a:ext cx="2929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linear model: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taxa = case/control + error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00900" y="2870977"/>
            <a:ext cx="5810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ANOVA to test the hypothesis that the case/control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parameter is == 0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4176" y="6423207"/>
            <a:ext cx="110955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https://github.com/afodor/metagenomicsTools/blob/master/src/gamlssDemo/quickFit.txt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6163294" y="2173182"/>
            <a:ext cx="18050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747657" y="3087584"/>
            <a:ext cx="415637" cy="23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303815" y="653143"/>
            <a:ext cx="12944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645724" y="510641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Six graphs per page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1282535" y="6139543"/>
            <a:ext cx="665019" cy="11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923811" y="5913910"/>
            <a:ext cx="4720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Don’t forget to turn off the pdf output stream!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4025735" y="3930732"/>
            <a:ext cx="795647" cy="2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892637" y="3788230"/>
            <a:ext cx="4519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Capture hits at an (uncorrected) threshold</a:t>
            </a:r>
          </a:p>
        </p:txBody>
      </p:sp>
    </p:spTree>
    <p:extLst>
      <p:ext uri="{BB962C8B-B14F-4D97-AF65-F5344CB8AC3E}">
        <p14:creationId xmlns:p14="http://schemas.microsoft.com/office/powerpoint/2010/main" val="6354883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1896" y="261257"/>
            <a:ext cx="957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we look at all the p-values, there is strong evidence of a signature associated with disease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36" y="1366404"/>
            <a:ext cx="5483617" cy="539372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98318" y="813830"/>
            <a:ext cx="2652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hist</a:t>
            </a:r>
            <a:r>
              <a:rPr lang="en-US" dirty="0"/>
              <a:t>(</a:t>
            </a:r>
            <a:r>
              <a:rPr lang="en-US" dirty="0" err="1"/>
              <a:t>lmPValues,breaks</a:t>
            </a:r>
            <a:r>
              <a:rPr lang="en-US" dirty="0"/>
              <a:t>=30)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28904" y="1520042"/>
            <a:ext cx="6079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show 32 taxa significant at a 10% FDR in this pipeline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250" y="2140652"/>
            <a:ext cx="5679962" cy="7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953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6" y="975631"/>
            <a:ext cx="5657850" cy="54292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107" y="1035006"/>
            <a:ext cx="5410200" cy="541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81350" y="368136"/>
            <a:ext cx="5109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bugs seem to be higher in case than control</a:t>
            </a:r>
          </a:p>
        </p:txBody>
      </p:sp>
    </p:spTree>
    <p:extLst>
      <p:ext uri="{BB962C8B-B14F-4D97-AF65-F5344CB8AC3E}">
        <p14:creationId xmlns:p14="http://schemas.microsoft.com/office/powerpoint/2010/main" val="31613994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63" y="360893"/>
            <a:ext cx="10149918" cy="64199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7513" y="-23750"/>
            <a:ext cx="7579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keep track of which bug is higher in case and which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in control….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897575" y="1270660"/>
            <a:ext cx="938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192480" y="1482436"/>
            <a:ext cx="938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863938" y="5094513"/>
            <a:ext cx="866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7230094" y="5341914"/>
            <a:ext cx="866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36174" y="6553832"/>
            <a:ext cx="110955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https://github.com/afodor/metagenomicsTools/blob/master/src/gamlssDemo/quickFit.txt</a:t>
            </a:r>
          </a:p>
        </p:txBody>
      </p:sp>
    </p:spTree>
    <p:extLst>
      <p:ext uri="{BB962C8B-B14F-4D97-AF65-F5344CB8AC3E}">
        <p14:creationId xmlns:p14="http://schemas.microsoft.com/office/powerpoint/2010/main" val="34254208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6888" y="71252"/>
            <a:ext cx="6429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allows us to make a volcano plot at the end of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the run….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61" y="440584"/>
            <a:ext cx="5695950" cy="1790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896" y="440583"/>
            <a:ext cx="5961413" cy="59614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3761" y="2719449"/>
            <a:ext cx="4611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Nearly all the significant hits are higher in case!</a:t>
            </a:r>
          </a:p>
        </p:txBody>
      </p:sp>
    </p:spTree>
    <p:extLst>
      <p:ext uri="{BB962C8B-B14F-4D97-AF65-F5344CB8AC3E}">
        <p14:creationId xmlns:p14="http://schemas.microsoft.com/office/powerpoint/2010/main" val="31374382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45" y="501360"/>
            <a:ext cx="9678205" cy="5602593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2814453" y="2232561"/>
            <a:ext cx="6531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00644" y="47501"/>
            <a:ext cx="527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also keep track of the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overall averages….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809506" y="5973288"/>
            <a:ext cx="736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948046" y="6423207"/>
            <a:ext cx="110955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https://github.com/afodor/metagenomicsTools/blob/master/src/gamlssDemo/quickFit.txt</a:t>
            </a:r>
          </a:p>
        </p:txBody>
      </p:sp>
    </p:spTree>
    <p:extLst>
      <p:ext uri="{BB962C8B-B14F-4D97-AF65-F5344CB8AC3E}">
        <p14:creationId xmlns:p14="http://schemas.microsoft.com/office/powerpoint/2010/main" val="18469448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04" y="1090056"/>
            <a:ext cx="5943600" cy="1447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3761" y="201883"/>
            <a:ext cx="10003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then ask are the changes associated with disease in high or low abundance organisms?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476" y="571215"/>
            <a:ext cx="6072082" cy="6067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3504" y="3075709"/>
            <a:ext cx="5032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Most of the changes are in very low-abundance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organisms (representing &lt; .1% of the reads)</a:t>
            </a:r>
          </a:p>
        </p:txBody>
      </p:sp>
    </p:spTree>
    <p:extLst>
      <p:ext uri="{BB962C8B-B14F-4D97-AF65-F5344CB8AC3E}">
        <p14:creationId xmlns:p14="http://schemas.microsoft.com/office/powerpoint/2010/main" val="11826580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2773" y="507304"/>
            <a:ext cx="71481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Ordination to visualize complex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Gene by gene hypothesis testing with false discovery rate correction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Assumptions of statistical models (and how much do they matter?)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7612083" y="1211283"/>
            <a:ext cx="748146" cy="11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4134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8146" y="130633"/>
            <a:ext cx="687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linear model makes assumptions of equal variance, normality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3767" y="486890"/>
            <a:ext cx="5361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ask how well these assumptions are met…</a:t>
            </a:r>
          </a:p>
        </p:txBody>
      </p:sp>
    </p:spTree>
    <p:extLst>
      <p:ext uri="{BB962C8B-B14F-4D97-AF65-F5344CB8AC3E}">
        <p14:creationId xmlns:p14="http://schemas.microsoft.com/office/powerpoint/2010/main" val="26780680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/>
          <p:cNvSpPr>
            <a:spLocks noChangeArrowheads="1"/>
          </p:cNvSpPr>
          <p:nvPr/>
        </p:nvSpPr>
        <p:spPr bwMode="auto">
          <a:xfrm>
            <a:off x="1905000" y="228601"/>
            <a:ext cx="5867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http://cran.r-project.org/doc/manuals/R-intro.pdf</a:t>
            </a:r>
          </a:p>
        </p:txBody>
      </p:sp>
      <p:pic>
        <p:nvPicPr>
          <p:cNvPr id="358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447800"/>
            <a:ext cx="765810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581400"/>
            <a:ext cx="777240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1808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3984" y="263047"/>
            <a:ext cx="77851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use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ordination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reduce the dimensionality of our complex data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go from a  (21 * 651,705 ) spreadsheet to a ( 21 * 2 ) spreadsheet.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will allow us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what is going on with our data… </a:t>
            </a:r>
          </a:p>
        </p:txBody>
      </p:sp>
    </p:spTree>
    <p:extLst>
      <p:ext uri="{BB962C8B-B14F-4D97-AF65-F5344CB8AC3E}">
        <p14:creationId xmlns:p14="http://schemas.microsoft.com/office/powerpoint/2010/main" val="15314585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Box 3"/>
          <p:cNvSpPr txBox="1">
            <a:spLocks noChangeArrowheads="1"/>
          </p:cNvSpPr>
          <p:nvPr/>
        </p:nvSpPr>
        <p:spPr bwMode="auto">
          <a:xfrm>
            <a:off x="2362200" y="381001"/>
            <a:ext cx="58609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R has built in practice datasets to play with….</a:t>
            </a:r>
          </a:p>
        </p:txBody>
      </p:sp>
      <p:pic>
        <p:nvPicPr>
          <p:cNvPr id="3686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838200"/>
            <a:ext cx="251618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585914"/>
            <a:ext cx="5791200" cy="489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49308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04800"/>
            <a:ext cx="116205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219201"/>
            <a:ext cx="6134100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56320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914400"/>
            <a:ext cx="67437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35244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Box 3"/>
          <p:cNvSpPr txBox="1">
            <a:spLocks noChangeArrowheads="1"/>
          </p:cNvSpPr>
          <p:nvPr/>
        </p:nvSpPr>
        <p:spPr bwMode="auto">
          <a:xfrm>
            <a:off x="1752601" y="76200"/>
            <a:ext cx="58531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800"/>
              <a:t>R has lots and lots of way to see if a distribution is normal….</a:t>
            </a:r>
          </a:p>
        </p:txBody>
      </p:sp>
      <p:pic>
        <p:nvPicPr>
          <p:cNvPr id="3993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3" y="609601"/>
            <a:ext cx="4819650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0" name="TextBox 5"/>
          <p:cNvSpPr txBox="1">
            <a:spLocks noChangeArrowheads="1"/>
          </p:cNvSpPr>
          <p:nvPr/>
        </p:nvSpPr>
        <p:spPr bwMode="auto">
          <a:xfrm>
            <a:off x="2436814" y="6324600"/>
            <a:ext cx="3360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800"/>
              <a:t>(An introduction to R; section 8.3)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rot="10800000" flipV="1">
            <a:off x="6018213" y="762000"/>
            <a:ext cx="4572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42" name="TextBox 8"/>
          <p:cNvSpPr txBox="1">
            <a:spLocks noChangeArrowheads="1"/>
          </p:cNvSpPr>
          <p:nvPr/>
        </p:nvSpPr>
        <p:spPr bwMode="auto">
          <a:xfrm>
            <a:off x="6399214" y="457200"/>
            <a:ext cx="35829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800"/>
              <a:t>Scales the y-axis in probability space</a:t>
            </a:r>
          </a:p>
        </p:txBody>
      </p:sp>
      <p:pic>
        <p:nvPicPr>
          <p:cNvPr id="399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14" y="5029201"/>
            <a:ext cx="719137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3" y="5486400"/>
            <a:ext cx="733425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rot="10800000">
            <a:off x="5561013" y="1676400"/>
            <a:ext cx="6858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46" name="TextBox 13"/>
          <p:cNvSpPr txBox="1">
            <a:spLocks noChangeArrowheads="1"/>
          </p:cNvSpPr>
          <p:nvPr/>
        </p:nvSpPr>
        <p:spPr bwMode="auto">
          <a:xfrm>
            <a:off x="6246814" y="1676400"/>
            <a:ext cx="3590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800"/>
              <a:t>Show the raw data on the histogram</a:t>
            </a:r>
          </a:p>
        </p:txBody>
      </p:sp>
      <p:pic>
        <p:nvPicPr>
          <p:cNvPr id="3994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813" y="2133600"/>
            <a:ext cx="2971800" cy="300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8" name="TextBox 15"/>
          <p:cNvSpPr txBox="1">
            <a:spLocks noChangeArrowheads="1"/>
          </p:cNvSpPr>
          <p:nvPr/>
        </p:nvSpPr>
        <p:spPr bwMode="auto">
          <a:xfrm>
            <a:off x="2136776" y="3059114"/>
            <a:ext cx="3044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800"/>
              <a:t>Obviously this is not normal…</a:t>
            </a:r>
          </a:p>
        </p:txBody>
      </p:sp>
    </p:spTree>
    <p:extLst>
      <p:ext uri="{BB962C8B-B14F-4D97-AF65-F5344CB8AC3E}">
        <p14:creationId xmlns:p14="http://schemas.microsoft.com/office/powerpoint/2010/main" val="5802840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ChangeArrowheads="1"/>
          </p:cNvSpPr>
          <p:nvPr/>
        </p:nvSpPr>
        <p:spPr bwMode="auto">
          <a:xfrm>
            <a:off x="3048000" y="838201"/>
            <a:ext cx="1143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?ks.test</a:t>
            </a:r>
          </a:p>
        </p:txBody>
      </p:sp>
      <p:pic>
        <p:nvPicPr>
          <p:cNvPr id="430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526" y="1447800"/>
            <a:ext cx="639127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TextBox 3"/>
          <p:cNvSpPr txBox="1">
            <a:spLocks noChangeArrowheads="1"/>
          </p:cNvSpPr>
          <p:nvPr/>
        </p:nvSpPr>
        <p:spPr bwMode="auto">
          <a:xfrm>
            <a:off x="1917866" y="228601"/>
            <a:ext cx="84748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dirty="0"/>
              <a:t>We can use of any number of statistical tests to test for normality….</a:t>
            </a:r>
          </a:p>
        </p:txBody>
      </p:sp>
    </p:spTree>
    <p:extLst>
      <p:ext uri="{BB962C8B-B14F-4D97-AF65-F5344CB8AC3E}">
        <p14:creationId xmlns:p14="http://schemas.microsoft.com/office/powerpoint/2010/main" val="17079327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838201"/>
            <a:ext cx="7581900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26058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1" y="533400"/>
            <a:ext cx="4029075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TextBox 5"/>
          <p:cNvSpPr txBox="1">
            <a:spLocks noChangeArrowheads="1"/>
          </p:cNvSpPr>
          <p:nvPr/>
        </p:nvSpPr>
        <p:spPr bwMode="auto">
          <a:xfrm>
            <a:off x="2362201" y="76201"/>
            <a:ext cx="55002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dirty="0"/>
              <a:t>From the numerical recipes in C++ book…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rot="10800000">
            <a:off x="5791200" y="6324600"/>
            <a:ext cx="838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7305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1892" y="249382"/>
            <a:ext cx="10337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ask whether our transformed data is normally distributed and visualize how well the normal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distribution matches our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09" y="1965304"/>
            <a:ext cx="10549908" cy="312921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endCxn id="5" idx="0"/>
          </p:cNvCxnSpPr>
          <p:nvPr/>
        </p:nvCxnSpPr>
        <p:spPr>
          <a:xfrm flipH="1">
            <a:off x="5644063" y="1341912"/>
            <a:ext cx="495480" cy="623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842659" y="1095062"/>
            <a:ext cx="399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Collect the result of our normality test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9167751" y="4073236"/>
            <a:ext cx="771896" cy="59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999025" y="3788229"/>
            <a:ext cx="2082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Make a histogram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 our data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4928260" y="4916384"/>
            <a:ext cx="415636" cy="356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489684" y="5165767"/>
            <a:ext cx="541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well does the normal distribution fit our data??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503221" y="2802577"/>
            <a:ext cx="510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144489" y="2588821"/>
            <a:ext cx="673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comment this out with a # to write graphs for all the taxa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91787" y="6423207"/>
            <a:ext cx="110955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https://github.com/afodor/metagenomicsTools/blob/master/src/gamlssDemo/quickFit.txt</a:t>
            </a:r>
          </a:p>
        </p:txBody>
      </p:sp>
    </p:spTree>
    <p:extLst>
      <p:ext uri="{BB962C8B-B14F-4D97-AF65-F5344CB8AC3E}">
        <p14:creationId xmlns:p14="http://schemas.microsoft.com/office/powerpoint/2010/main" val="23459582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6265" y="285008"/>
            <a:ext cx="8913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we find is that for more abundant bugs, the normal distribution is not so far off…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for low abundance taxa, the normal distribution can’t deal with the zeros…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95" y="974974"/>
            <a:ext cx="5107132" cy="51004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185" y="974974"/>
            <a:ext cx="5123253" cy="513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162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58" y="672006"/>
            <a:ext cx="7486650" cy="1476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6276" y="178130"/>
            <a:ext cx="6502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Clearly, the normality assumption fails for low abundance taxa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850" y="1082774"/>
            <a:ext cx="5810842" cy="56851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6883" y="2719449"/>
            <a:ext cx="43781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Most of our hits were in the -3 to -4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log abundance, so normality assumption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not as bad as at lower abundances.</a:t>
            </a:r>
          </a:p>
        </p:txBody>
      </p:sp>
    </p:spTree>
    <p:extLst>
      <p:ext uri="{BB962C8B-B14F-4D97-AF65-F5344CB8AC3E}">
        <p14:creationId xmlns:p14="http://schemas.microsoft.com/office/powerpoint/2010/main" val="2872289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0767" y="419622"/>
            <a:ext cx="56050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Ordination is a form of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compression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know data compression from music and photos…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1666" y="2022953"/>
            <a:ext cx="1059777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song on a CD might be 350 MB (megabytes) big.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we compress the song to an MP3 for our phone so that is only, maybe 6 MB big.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compression captures what is essential about the song, but in less space.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Potentially, the more we compress, the worse the song sounds!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ordination attempts to capture what is essential in our 651,705  rows, but in 2 rows.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do this by taking advantage of duplicate information.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Imagine all the 651,705 rows are highly correlated.  We could remove the extra information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those rows and still have all the important information in the spreadsheet with much less space…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0767" y="5824603"/>
            <a:ext cx="8289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 A more mathematical treatment describing the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compression is here: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http://afodor.github.io/classes/stats2015/Lecture19.pptx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) </a:t>
            </a:r>
          </a:p>
        </p:txBody>
      </p:sp>
    </p:spTree>
    <p:extLst>
      <p:ext uri="{BB962C8B-B14F-4D97-AF65-F5344CB8AC3E}">
        <p14:creationId xmlns:p14="http://schemas.microsoft.com/office/powerpoint/2010/main" val="37723084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3777" y="344384"/>
            <a:ext cx="7105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add the non-parametric Wilcoxon test to our set of analyses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70" y="1085911"/>
            <a:ext cx="9248406" cy="525551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3253839" y="1246909"/>
            <a:ext cx="1068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348842" y="5830784"/>
            <a:ext cx="1041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6904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5631" y="166256"/>
            <a:ext cx="11673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Despite our flagrant violation of normality assumptions, our results appear to be robust to parametric assumptions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47" y="1023442"/>
            <a:ext cx="5953125" cy="1533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104" y="535588"/>
            <a:ext cx="5988888" cy="598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2408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8140" y="-47503"/>
            <a:ext cx="8930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is a good deal of current interest in the literature in explicitly modeling the zeros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(these are often called “zero inflated models”)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089" y="2304665"/>
            <a:ext cx="7014210" cy="41792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45" y="692295"/>
            <a:ext cx="6044727" cy="16123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8572" y="3146961"/>
            <a:ext cx="40573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parameter model</a:t>
            </a:r>
          </a:p>
          <a:p>
            <a:r>
              <a:rPr lang="en-US" dirty="0"/>
              <a:t>One parameter to absorb the zeros</a:t>
            </a:r>
          </a:p>
          <a:p>
            <a:r>
              <a:rPr lang="en-US" dirty="0"/>
              <a:t>Two parameters to fit the rest of the data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72" y="4293424"/>
            <a:ext cx="4752975" cy="2095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54535" y="1151906"/>
            <a:ext cx="5365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one is called the zero inflated beta distribution</a:t>
            </a:r>
          </a:p>
        </p:txBody>
      </p:sp>
    </p:spTree>
    <p:extLst>
      <p:ext uri="{BB962C8B-B14F-4D97-AF65-F5344CB8AC3E}">
        <p14:creationId xmlns:p14="http://schemas.microsoft.com/office/powerpoint/2010/main" val="24658883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92529" y="0"/>
            <a:ext cx="6180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makes it possible to fit such models to our microbiome data….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14" y="1056285"/>
            <a:ext cx="9885780" cy="440636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2945083" y="1223158"/>
            <a:ext cx="750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097483" y="1696191"/>
            <a:ext cx="750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097483" y="1850572"/>
            <a:ext cx="750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95106" y="1425039"/>
            <a:ext cx="5656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capture the p-values from each of our parameters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928260" y="5308270"/>
            <a:ext cx="546265" cy="510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738255" y="5925788"/>
            <a:ext cx="73405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Fitting is pretty simple; we say how we want to model each parameter.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this case, each of the three parameters is aware of the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case/control label</a:t>
            </a:r>
          </a:p>
        </p:txBody>
      </p:sp>
    </p:spTree>
    <p:extLst>
      <p:ext uri="{BB962C8B-B14F-4D97-AF65-F5344CB8AC3E}">
        <p14:creationId xmlns:p14="http://schemas.microsoft.com/office/powerpoint/2010/main" val="7383208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531" y="482312"/>
            <a:ext cx="7794852" cy="62657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0036" y="118756"/>
            <a:ext cx="7237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each taxa, R will perform inference for us for all three parameters</a:t>
            </a:r>
          </a:p>
        </p:txBody>
      </p:sp>
    </p:spTree>
    <p:extLst>
      <p:ext uri="{BB962C8B-B14F-4D97-AF65-F5344CB8AC3E}">
        <p14:creationId xmlns:p14="http://schemas.microsoft.com/office/powerpoint/2010/main" val="23050348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4" y="899003"/>
            <a:ext cx="8109796" cy="2369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6881" y="23754"/>
            <a:ext cx="10247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 usual, we can capture the p-values for all of our taxa…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find that the parameter that measures zeros is well correlated with our standard linear models..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336970" y="2244441"/>
            <a:ext cx="11637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394370" y="2432466"/>
            <a:ext cx="11637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978729" y="2574970"/>
            <a:ext cx="11637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77" y="4785328"/>
            <a:ext cx="10325100" cy="1181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9167" y="439391"/>
            <a:ext cx="4460167" cy="436365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3766" y="6115797"/>
            <a:ext cx="934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 (In this case) our conclusions appear to be robust to the modeling approach we take…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3766" y="6531430"/>
            <a:ext cx="853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Running multiple statistical models is a good defense against reviewer crabbiness!</a:t>
            </a:r>
          </a:p>
        </p:txBody>
      </p:sp>
    </p:spTree>
    <p:extLst>
      <p:ext uri="{BB962C8B-B14F-4D97-AF65-F5344CB8AC3E}">
        <p14:creationId xmlns:p14="http://schemas.microsoft.com/office/powerpoint/2010/main" val="23344954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0031" y="712519"/>
            <a:ext cx="19030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Learning more…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6753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0" y="3429000"/>
            <a:ext cx="60198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67742" y="130135"/>
            <a:ext cx="9553575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1258784" y="130629"/>
            <a:ext cx="2683824" cy="380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17017" y="201480"/>
            <a:ext cx="772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Essential for learning all the weirdness of R (does not try and teach stats!)</a:t>
            </a:r>
          </a:p>
        </p:txBody>
      </p:sp>
    </p:spTree>
    <p:extLst>
      <p:ext uri="{BB962C8B-B14F-4D97-AF65-F5344CB8AC3E}">
        <p14:creationId xmlns:p14="http://schemas.microsoft.com/office/powerpoint/2010/main" val="10763238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1201" y="-76200"/>
            <a:ext cx="3715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Helpful books on mixed linear models</a:t>
            </a:r>
          </a:p>
          <a:p>
            <a:r>
              <a:rPr lang="en-US" dirty="0"/>
              <a:t>http://link.springer.com/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1" y="685801"/>
            <a:ext cx="3352800" cy="319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486400" y="1371601"/>
            <a:ext cx="5022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book is more mathematical and very thorough;</a:t>
            </a:r>
          </a:p>
          <a:p>
            <a:r>
              <a:rPr lang="en-US" dirty="0"/>
              <a:t>a good reference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828800" y="4038600"/>
            <a:ext cx="8686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1" y="4191001"/>
            <a:ext cx="574357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96200" y="4114800"/>
            <a:ext cx="17907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2057401" y="5486401"/>
            <a:ext cx="5391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This book is more accessible and covers a broader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range of topics (including zero-inflated models)</a:t>
            </a:r>
          </a:p>
        </p:txBody>
      </p:sp>
    </p:spTree>
    <p:extLst>
      <p:ext uri="{BB962C8B-B14F-4D97-AF65-F5344CB8AC3E}">
        <p14:creationId xmlns:p14="http://schemas.microsoft.com/office/powerpoint/2010/main" val="36851834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28800" y="2425482"/>
            <a:ext cx="822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http://www.amazon.com/gp/offer-listing/025608338X/ref=sr_1_5_olp?ie=UTF8&amp;qid=1357529565&amp;sr=8-5&amp;keywords=applied+linear+statistical+models&amp;condition=used</a:t>
            </a:r>
          </a:p>
        </p:txBody>
      </p:sp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3339883"/>
            <a:ext cx="8153400" cy="350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368083"/>
            <a:ext cx="8763000" cy="1741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86800" y="1892083"/>
            <a:ext cx="1295400" cy="152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87088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79" y="338203"/>
            <a:ext cx="94564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do we do this in practice?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First we have to clean up the spreadsheet a little…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is easier to work with the data in R if we don’t try and read in all the names of the families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(R gets cranky about memory, especially on Windows!)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472" y="2423786"/>
            <a:ext cx="10064641" cy="21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3453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43337" y="1924050"/>
            <a:ext cx="6619875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757536" y="1009651"/>
            <a:ext cx="8681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Either edition of this book is fine, but new or used is going to be around $40.</a:t>
            </a:r>
          </a:p>
          <a:p>
            <a:r>
              <a:rPr lang="en-US" dirty="0"/>
              <a:t>It really is an outstanding book (but dense!).  It is worth the investment of time and money</a:t>
            </a:r>
          </a:p>
        </p:txBody>
      </p:sp>
    </p:spTree>
    <p:extLst>
      <p:ext uri="{BB962C8B-B14F-4D97-AF65-F5344CB8AC3E}">
        <p14:creationId xmlns:p14="http://schemas.microsoft.com/office/powerpoint/2010/main" val="28264786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1" y="1914526"/>
            <a:ext cx="6581775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543362" y="533401"/>
            <a:ext cx="90484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a great book, but is insanely over-priced!</a:t>
            </a:r>
          </a:p>
          <a:p>
            <a:r>
              <a:rPr lang="en-US" dirty="0"/>
              <a:t>If you think you will be implementing Bayesian stats in your pipelines, it might be worth having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9484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5800" y="2667000"/>
            <a:ext cx="5486400" cy="406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828800" y="152401"/>
            <a:ext cx="7239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</a:t>
            </a:r>
          </a:p>
          <a:p>
            <a:r>
              <a:rPr lang="en-US" b="1" dirty="0"/>
              <a:t>Doing Bayesian Data Analysis: A Tutorial with R and BUG.  </a:t>
            </a:r>
            <a:r>
              <a:rPr lang="en-US" dirty="0"/>
              <a:t>John K. </a:t>
            </a:r>
            <a:r>
              <a:rPr lang="en-US" dirty="0" err="1"/>
              <a:t>Kruschke</a:t>
            </a:r>
            <a:r>
              <a:rPr lang="en-US" dirty="0"/>
              <a:t>.  More approachable, but also not quite as clear or concise as the </a:t>
            </a:r>
            <a:r>
              <a:rPr lang="en-US" dirty="0" err="1"/>
              <a:t>Bolstad</a:t>
            </a:r>
            <a:r>
              <a:rPr lang="en-US" dirty="0"/>
              <a:t> book.  Very nice chapters on Monte Carlo approaches to Bayesian analysis, but a bit heavy on the Bayesian proselytizing for my taste.  Also quite expensive.    Overall, though, a very engaging text.    If you get the Google electronic edition, make sure that your device(s) can show the scanned versions (which are </a:t>
            </a:r>
            <a:r>
              <a:rPr lang="en-US" dirty="0" err="1"/>
              <a:t>DRM’ed</a:t>
            </a:r>
            <a:r>
              <a:rPr lang="en-US" dirty="0"/>
              <a:t> ) as the equations in the default view are illegible.</a:t>
            </a:r>
          </a:p>
          <a:p>
            <a:endParaRPr lang="en-US" dirty="0"/>
          </a:p>
          <a:p>
            <a:r>
              <a:rPr lang="en-US" dirty="0"/>
              <a:t>Be sure to read sample</a:t>
            </a:r>
          </a:p>
          <a:p>
            <a:r>
              <a:rPr lang="en-US" dirty="0"/>
              <a:t>chapters on the device</a:t>
            </a:r>
          </a:p>
          <a:p>
            <a:r>
              <a:rPr lang="en-US" dirty="0"/>
              <a:t>of your choice to make</a:t>
            </a:r>
          </a:p>
          <a:p>
            <a:r>
              <a:rPr lang="en-US" dirty="0"/>
              <a:t>sure formatting is ok</a:t>
            </a:r>
          </a:p>
          <a:p>
            <a:r>
              <a:rPr lang="en-US" dirty="0"/>
              <a:t>before purchasing…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22218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1" y="1143000"/>
            <a:ext cx="6334125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362200" y="533400"/>
            <a:ext cx="1666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Recommended: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90800" y="4495800"/>
            <a:ext cx="72467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It’s about $30-$40 and will make your life easier, but is not strictly required.</a:t>
            </a:r>
          </a:p>
          <a:p>
            <a:r>
              <a:rPr lang="en-US" dirty="0"/>
              <a:t>More useful as a reference than as a tutorial…</a:t>
            </a:r>
          </a:p>
        </p:txBody>
      </p:sp>
    </p:spTree>
    <p:extLst>
      <p:ext uri="{BB962C8B-B14F-4D97-AF65-F5344CB8AC3E}">
        <p14:creationId xmlns:p14="http://schemas.microsoft.com/office/powerpoint/2010/main" val="42358662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1201" y="152400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On-line resources:</a:t>
            </a:r>
          </a:p>
        </p:txBody>
      </p:sp>
      <p:sp>
        <p:nvSpPr>
          <p:cNvPr id="3" name="Rectangle 2"/>
          <p:cNvSpPr/>
          <p:nvPr/>
        </p:nvSpPr>
        <p:spPr>
          <a:xfrm>
            <a:off x="3657600" y="609600"/>
            <a:ext cx="3216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http://vassarstats.net/textbook/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67200" y="1524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Vassar stats book</a:t>
            </a:r>
          </a:p>
        </p:txBody>
      </p:sp>
      <p:pic>
        <p:nvPicPr>
          <p:cNvPr id="7577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1" y="990600"/>
            <a:ext cx="7210425" cy="500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057400" y="6172201"/>
            <a:ext cx="8386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will need at least one book that covers canonical statistics.</a:t>
            </a:r>
          </a:p>
          <a:p>
            <a:r>
              <a:rPr lang="en-US" dirty="0"/>
              <a:t>Start with this one (it is free) and then if it is not working for you, consider alternatives…</a:t>
            </a:r>
          </a:p>
        </p:txBody>
      </p:sp>
    </p:spTree>
    <p:extLst>
      <p:ext uri="{BB962C8B-B14F-4D97-AF65-F5344CB8AC3E}">
        <p14:creationId xmlns:p14="http://schemas.microsoft.com/office/powerpoint/2010/main" val="21161843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57400" y="760274"/>
            <a:ext cx="75841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	Legal download:</a:t>
            </a:r>
          </a:p>
          <a:p>
            <a:r>
              <a:rPr lang="en-US" dirty="0">
                <a:hlinkClick r:id="rId2"/>
              </a:rPr>
              <a:t>http://www-stat.stanford.edu/~tibs/ElemStatLearn/printings/ESLII_print10.pdf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2057400"/>
            <a:ext cx="6838950" cy="47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0"/>
            <a:ext cx="89535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7695417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57400" y="76200"/>
            <a:ext cx="523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less mathematical treatment of the </a:t>
            </a:r>
            <a:r>
              <a:rPr lang="en-US"/>
              <a:t>same material….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05601" y="6324600"/>
            <a:ext cx="3696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http://www-bcf.usc.edu/~gareth/ISL/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9475" y="1289050"/>
            <a:ext cx="7893050" cy="427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0094680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153070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3655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1262</TotalTime>
  <Words>5304</Words>
  <Application>Microsoft Office PowerPoint</Application>
  <PresentationFormat>Widescreen</PresentationFormat>
  <Paragraphs>629</Paragraphs>
  <Slides>98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4" baseType="lpstr">
      <vt:lpstr>Arial</vt:lpstr>
      <vt:lpstr>Calibri</vt:lpstr>
      <vt:lpstr>Calibri Light</vt:lpstr>
      <vt:lpstr>Courier New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afodor</dc:creator>
  <cp:lastModifiedBy>afodor</cp:lastModifiedBy>
  <cp:revision>250</cp:revision>
  <dcterms:created xsi:type="dcterms:W3CDTF">2016-05-20T15:54:39Z</dcterms:created>
  <dcterms:modified xsi:type="dcterms:W3CDTF">2017-10-19T19:05:48Z</dcterms:modified>
</cp:coreProperties>
</file>